
<file path=[Content_Types].xml><?xml version="1.0" encoding="utf-8"?>
<Types xmlns="http://schemas.openxmlformats.org/package/2006/content-types">
  <Default Extension="bin" ContentType="image/unknown"/>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75" r:id="rId2"/>
    <p:sldId id="274" r:id="rId3"/>
    <p:sldId id="273" r:id="rId4"/>
    <p:sldId id="272" r:id="rId5"/>
    <p:sldId id="270" r:id="rId6"/>
    <p:sldId id="271" r:id="rId7"/>
    <p:sldId id="257" r:id="rId8"/>
    <p:sldId id="258" r:id="rId9"/>
    <p:sldId id="259" r:id="rId10"/>
    <p:sldId id="276" r:id="rId11"/>
    <p:sldId id="260" r:id="rId12"/>
    <p:sldId id="277" r:id="rId13"/>
    <p:sldId id="278" r:id="rId14"/>
    <p:sldId id="279" r:id="rId15"/>
    <p:sldId id="280" r:id="rId16"/>
    <p:sldId id="282" r:id="rId17"/>
    <p:sldId id="281" r:id="rId18"/>
    <p:sldId id="283" r:id="rId19"/>
    <p:sldId id="284" r:id="rId20"/>
    <p:sldId id="285" r:id="rId21"/>
    <p:sldId id="287" r:id="rId22"/>
  </p:sldIdLst>
  <p:sldSz cx="14630400" cy="10972800"/>
  <p:notesSz cx="10972800" cy="14630400"/>
  <p:embeddedFontLst>
    <p:embeddedFont>
      <p:font typeface="Vazir" panose="020B0603030804020204" pitchFamily="34" charset="-78"/>
      <p:regular r:id="rId24"/>
      <p:bold r:id="rId25"/>
    </p:embeddedFont>
    <p:embeddedFont>
      <p:font typeface="Vazirmatn Black" pitchFamily="2" charset="-78"/>
      <p:bold r:id="rId26"/>
    </p:embeddedFont>
    <p:embeddedFont>
      <p:font typeface="Vazirmatn ExtraBold" pitchFamily="2" charset="-78"/>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0" d="100"/>
          <a:sy n="130" d="100"/>
        </p:scale>
        <p:origin x="12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6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BC5317-4F83-9DB6-ADEB-9DD829352C50}"/>
              </a:ext>
            </a:extLst>
          </p:cNvPr>
          <p:cNvPicPr>
            <a:picLocks noChangeAspect="1"/>
          </p:cNvPicPr>
          <p:nvPr/>
        </p:nvPicPr>
        <p:blipFill>
          <a:blip r:embed="rId2"/>
          <a:stretch>
            <a:fillRect/>
          </a:stretch>
        </p:blipFill>
        <p:spPr>
          <a:xfrm>
            <a:off x="0" y="0"/>
            <a:ext cx="5486400" cy="10972800"/>
          </a:xfrm>
          <a:prstGeom prst="rect">
            <a:avLst/>
          </a:prstGeom>
        </p:spPr>
      </p:pic>
      <p:sp>
        <p:nvSpPr>
          <p:cNvPr id="5" name="TextBox 4">
            <a:extLst>
              <a:ext uri="{FF2B5EF4-FFF2-40B4-BE49-F238E27FC236}">
                <a16:creationId xmlns:a16="http://schemas.microsoft.com/office/drawing/2014/main" id="{C412F1ED-D900-CB6A-7DB8-26000118B9BC}"/>
              </a:ext>
            </a:extLst>
          </p:cNvPr>
          <p:cNvSpPr txBox="1"/>
          <p:nvPr/>
        </p:nvSpPr>
        <p:spPr>
          <a:xfrm>
            <a:off x="6909847" y="4045060"/>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Vazirmatn Black" pitchFamily="2" charset="-78"/>
                <a:ea typeface="Calibri" panose="020F0502020204030204" pitchFamily="34" charset="0"/>
                <a:cs typeface="Vazirmatn Black" pitchFamily="2" charset="-78"/>
              </a:rPr>
              <a:t>محاسبات ابری</a:t>
            </a:r>
            <a:endParaRPr lang="en-US" kern="100" dirty="0">
              <a:effectLst/>
              <a:latin typeface="Vazirmatn Black" pitchFamily="2" charset="-78"/>
              <a:ea typeface="Calibri" panose="020F0502020204030204" pitchFamily="34" charset="0"/>
              <a:cs typeface="Vazirmatn Black" pitchFamily="2" charset="-78"/>
            </a:endParaRPr>
          </a:p>
        </p:txBody>
      </p:sp>
      <p:sp>
        <p:nvSpPr>
          <p:cNvPr id="7" name="TextBox 6">
            <a:extLst>
              <a:ext uri="{FF2B5EF4-FFF2-40B4-BE49-F238E27FC236}">
                <a16:creationId xmlns:a16="http://schemas.microsoft.com/office/drawing/2014/main" id="{0CFE0CDA-6B10-6DBB-6F93-F5428ECBCC39}"/>
              </a:ext>
            </a:extLst>
          </p:cNvPr>
          <p:cNvSpPr txBox="1"/>
          <p:nvPr/>
        </p:nvSpPr>
        <p:spPr>
          <a:xfrm>
            <a:off x="6909847" y="5163234"/>
            <a:ext cx="7315200" cy="646331"/>
          </a:xfrm>
          <a:prstGeom prst="rect">
            <a:avLst/>
          </a:prstGeom>
          <a:noFill/>
        </p:spPr>
        <p:txBody>
          <a:bodyPr wrap="square">
            <a:spAutoFit/>
          </a:bodyPr>
          <a:lstStyle/>
          <a:p>
            <a:pPr algn="r" rtl="1"/>
            <a:r>
              <a:rPr lang="fa-IR" sz="1800" b="0" i="0" u="none" strike="noStrike" baseline="0" dirty="0">
                <a:solidFill>
                  <a:srgbClr val="272525"/>
                </a:solidFill>
                <a:latin typeface="Vazir" panose="020B0603030804020204" pitchFamily="34" charset="-78"/>
                <a:cs typeface="Vazir" panose="020B0603030804020204" pitchFamily="34" charset="-78"/>
              </a:rPr>
              <a:t>این بخش به شما کمک خواهد کرد تا درک درستی از محاسبات ابری و مزایای آن در دنیای</a:t>
            </a:r>
            <a:r>
              <a:rPr lang="en-US" sz="1800" b="0" i="0" u="none" strike="noStrike" baseline="0" dirty="0">
                <a:solidFill>
                  <a:srgbClr val="272525"/>
                </a:solidFill>
                <a:latin typeface="Vazir" panose="020B0603030804020204" pitchFamily="34" charset="-78"/>
                <a:cs typeface="Vazir" panose="020B0603030804020204" pitchFamily="34" charset="-78"/>
              </a:rPr>
              <a:t> </a:t>
            </a:r>
            <a:r>
              <a:rPr lang="fa-IR" sz="1800" b="0" i="0" u="none" strike="noStrike" baseline="0" dirty="0">
                <a:solidFill>
                  <a:srgbClr val="272525"/>
                </a:solidFill>
                <a:latin typeface="Vazir" panose="020B0603030804020204" pitchFamily="34" charset="-78"/>
                <a:cs typeface="Vazir" panose="020B0603030804020204" pitchFamily="34" charset="-78"/>
              </a:rPr>
              <a:t>امروز داشته باشید</a:t>
            </a:r>
            <a:r>
              <a:rPr lang="en-US" dirty="0">
                <a:solidFill>
                  <a:srgbClr val="272525"/>
                </a:solidFill>
                <a:latin typeface="Vazir" panose="020B0603030804020204" pitchFamily="34" charset="-78"/>
                <a:cs typeface="Vazir" panose="020B0603030804020204" pitchFamily="34" charset="-78"/>
              </a:rPr>
              <a:t>.</a:t>
            </a:r>
            <a:endParaRPr lang="en-US" dirty="0">
              <a:latin typeface="Vazir" panose="020B0603030804020204" pitchFamily="34" charset="-78"/>
              <a:cs typeface="Vazir" panose="020B0603030804020204" pitchFamily="34" charset="-78"/>
            </a:endParaRPr>
          </a:p>
        </p:txBody>
      </p:sp>
      <p:pic>
        <p:nvPicPr>
          <p:cNvPr id="2" name="Picture 1">
            <a:extLst>
              <a:ext uri="{FF2B5EF4-FFF2-40B4-BE49-F238E27FC236}">
                <a16:creationId xmlns:a16="http://schemas.microsoft.com/office/drawing/2014/main" id="{0A7324EF-5C78-5A5A-87D3-4301F11F6636}"/>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1589167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00A05F-C721-CB9C-F71B-D2368E9DE5E3}"/>
              </a:ext>
            </a:extLst>
          </p:cNvPr>
          <p:cNvPicPr>
            <a:picLocks noChangeAspect="1"/>
          </p:cNvPicPr>
          <p:nvPr/>
        </p:nvPicPr>
        <p:blipFill>
          <a:blip r:embed="rId2"/>
          <a:stretch>
            <a:fillRect/>
          </a:stretch>
        </p:blipFill>
        <p:spPr>
          <a:xfrm>
            <a:off x="0" y="0"/>
            <a:ext cx="7315200" cy="10972800"/>
          </a:xfrm>
          <a:prstGeom prst="rect">
            <a:avLst/>
          </a:prstGeom>
        </p:spPr>
      </p:pic>
      <p:sp>
        <p:nvSpPr>
          <p:cNvPr id="5" name="TextBox 4">
            <a:extLst>
              <a:ext uri="{FF2B5EF4-FFF2-40B4-BE49-F238E27FC236}">
                <a16:creationId xmlns:a16="http://schemas.microsoft.com/office/drawing/2014/main" id="{A1E6C0F0-A720-C832-A1E3-78960F78215A}"/>
              </a:ext>
            </a:extLst>
          </p:cNvPr>
          <p:cNvSpPr txBox="1"/>
          <p:nvPr/>
        </p:nvSpPr>
        <p:spPr>
          <a:xfrm>
            <a:off x="8318810" y="4112557"/>
            <a:ext cx="7315200" cy="830997"/>
          </a:xfrm>
          <a:prstGeom prst="rect">
            <a:avLst/>
          </a:prstGeom>
          <a:noFill/>
        </p:spPr>
        <p:txBody>
          <a:bodyPr wrap="square">
            <a:spAutoFit/>
          </a:bodyPr>
          <a:lstStyle/>
          <a:p>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معماری پایگاه داده ابری</a:t>
            </a:r>
            <a:endParaRPr lang="en-US" sz="4800" kern="100" dirty="0">
              <a:solidFill>
                <a:srgbClr val="9966FF"/>
              </a:solidFill>
              <a:latin typeface="Calibri" panose="020F0502020204030204" pitchFamily="34" charset="0"/>
              <a:ea typeface="Calibri" panose="020F0502020204030204" pitchFamily="34" charset="0"/>
              <a:cs typeface="Vazirmatn ExtraBold" pitchFamily="2" charset="-78"/>
            </a:endParaRPr>
          </a:p>
        </p:txBody>
      </p:sp>
      <p:sp>
        <p:nvSpPr>
          <p:cNvPr id="7" name="TextBox 6">
            <a:extLst>
              <a:ext uri="{FF2B5EF4-FFF2-40B4-BE49-F238E27FC236}">
                <a16:creationId xmlns:a16="http://schemas.microsoft.com/office/drawing/2014/main" id="{C5E62FCF-9C7E-CA47-95A7-5E4F5727AEA3}"/>
              </a:ext>
            </a:extLst>
          </p:cNvPr>
          <p:cNvSpPr txBox="1"/>
          <p:nvPr/>
        </p:nvSpPr>
        <p:spPr>
          <a:xfrm>
            <a:off x="7482469" y="5315350"/>
            <a:ext cx="6707458" cy="2135200"/>
          </a:xfrm>
          <a:prstGeom prst="rect">
            <a:avLst/>
          </a:prstGeom>
          <a:noFill/>
        </p:spPr>
        <p:txBody>
          <a:bodyPr wrap="square">
            <a:spAutoFit/>
          </a:bodyPr>
          <a:lstStyle/>
          <a:p>
            <a:pPr algn="r" rtl="1">
              <a:lnSpc>
                <a:spcPct val="150000"/>
              </a:lnSpc>
            </a:pPr>
            <a:r>
              <a:rPr lang="fa-IR" sz="1800" b="0" i="0" u="none" strike="noStrike" baseline="0" dirty="0">
                <a:solidFill>
                  <a:srgbClr val="272525"/>
                </a:solidFill>
                <a:latin typeface="Vazir" panose="020B0603030804020204" pitchFamily="34" charset="-78"/>
                <a:cs typeface="Vazir" panose="020B0603030804020204" pitchFamily="34" charset="-78"/>
              </a:rPr>
              <a:t>در دنیای دیجیتال امروز، پایگاه داده ابری به عنوان یک فناوری قدرتمند </a:t>
            </a:r>
            <a:r>
              <a:rPr lang="fa-IR" kern="100" dirty="0">
                <a:latin typeface="Vazir" panose="020B0603030804020204" pitchFamily="34" charset="-78"/>
                <a:ea typeface="Calibri" panose="020F0502020204030204" pitchFamily="34" charset="0"/>
                <a:cs typeface="Vazir" panose="020B0603030804020204" pitchFamily="34" charset="-78"/>
              </a:rPr>
              <a:t>و انقلابی، در حال تغییر</a:t>
            </a:r>
            <a:r>
              <a:rPr lang="en-US" kern="100" dirty="0">
                <a:latin typeface="Vazir" panose="020B0603030804020204" pitchFamily="34" charset="-78"/>
                <a:ea typeface="Calibri" panose="020F0502020204030204" pitchFamily="34" charset="0"/>
                <a:cs typeface="Vazir" panose="020B0603030804020204" pitchFamily="34" charset="-78"/>
              </a:rPr>
              <a:t> </a:t>
            </a:r>
            <a:r>
              <a:rPr lang="fa-IR" kern="100" dirty="0">
                <a:latin typeface="Vazir" panose="020B0603030804020204" pitchFamily="34" charset="-78"/>
                <a:ea typeface="Calibri" panose="020F0502020204030204" pitchFamily="34" charset="0"/>
                <a:cs typeface="Vazir" panose="020B0603030804020204" pitchFamily="34" charset="-78"/>
              </a:rPr>
              <a:t>نحوه ذخیره سازی و مدیریت داده ها است. از انعطاف پذیری و مقیاس پذیری بالا تا قابلیت</a:t>
            </a:r>
            <a:r>
              <a:rPr lang="en-US" kern="100" dirty="0">
                <a:latin typeface="Vazir" panose="020B0603030804020204" pitchFamily="34" charset="-78"/>
                <a:ea typeface="Calibri" panose="020F0502020204030204" pitchFamily="34" charset="0"/>
                <a:cs typeface="Vazir" panose="020B0603030804020204" pitchFamily="34" charset="-78"/>
              </a:rPr>
              <a:t> </a:t>
            </a:r>
            <a:r>
              <a:rPr lang="fa-IR" kern="100" dirty="0">
                <a:latin typeface="Vazir" panose="020B0603030804020204" pitchFamily="34" charset="-78"/>
                <a:ea typeface="Calibri" panose="020F0502020204030204" pitchFamily="34" charset="0"/>
                <a:cs typeface="Vazir" panose="020B0603030804020204" pitchFamily="34" charset="-78"/>
              </a:rPr>
              <a:t>اطمینان </a:t>
            </a:r>
            <a:r>
              <a:rPr lang="fa-IR" sz="1800" b="0" i="0" u="none" strike="noStrike" baseline="0" dirty="0">
                <a:solidFill>
                  <a:srgbClr val="272525"/>
                </a:solidFill>
                <a:latin typeface="Vazir" panose="020B0603030804020204" pitchFamily="34" charset="-78"/>
                <a:cs typeface="Vazir" panose="020B0603030804020204" pitchFamily="34" charset="-78"/>
              </a:rPr>
              <a:t>و دسترسی آسان، پایگاه داده ابری مزایای بسیاری را برای سازمان ها و کسب و کارها به</a:t>
            </a:r>
            <a:r>
              <a:rPr lang="en-US" sz="1800" b="0" i="0" u="none" strike="noStrike" baseline="0" dirty="0">
                <a:solidFill>
                  <a:srgbClr val="272525"/>
                </a:solidFill>
                <a:latin typeface="Vazir" panose="020B0603030804020204" pitchFamily="34" charset="-78"/>
                <a:cs typeface="Vazir" panose="020B0603030804020204" pitchFamily="34" charset="-78"/>
              </a:rPr>
              <a:t> </a:t>
            </a:r>
            <a:r>
              <a:rPr lang="fa-IR" sz="1800" b="0" i="0" u="none" strike="noStrike" baseline="0" dirty="0">
                <a:solidFill>
                  <a:srgbClr val="272525"/>
                </a:solidFill>
                <a:latin typeface="Vazir" panose="020B0603030804020204" pitchFamily="34" charset="-78"/>
                <a:cs typeface="Vazir" panose="020B0603030804020204" pitchFamily="34" charset="-78"/>
              </a:rPr>
              <a:t>ارمغان می آورد</a:t>
            </a:r>
            <a:r>
              <a:rPr lang="en-US" sz="1800" b="0" i="0" u="none" strike="noStrike" baseline="0" dirty="0">
                <a:solidFill>
                  <a:srgbClr val="272525"/>
                </a:solidFill>
                <a:latin typeface="Vazir" panose="020B0603030804020204" pitchFamily="34" charset="-78"/>
                <a:cs typeface="Vazir" panose="020B0603030804020204" pitchFamily="34" charset="-78"/>
              </a:rPr>
              <a:t>.</a:t>
            </a:r>
            <a:endParaRPr lang="en-US" dirty="0">
              <a:latin typeface="Vazir" panose="020B0603030804020204" pitchFamily="34" charset="-78"/>
              <a:cs typeface="Vazir" panose="020B0603030804020204" pitchFamily="34" charset="-78"/>
            </a:endParaRPr>
          </a:p>
        </p:txBody>
      </p:sp>
      <p:pic>
        <p:nvPicPr>
          <p:cNvPr id="2" name="Picture 1">
            <a:extLst>
              <a:ext uri="{FF2B5EF4-FFF2-40B4-BE49-F238E27FC236}">
                <a16:creationId xmlns:a16="http://schemas.microsoft.com/office/drawing/2014/main" id="{3B1651F4-678B-4179-ACE2-78F06CD4BFC8}"/>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146803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0FBD606-4EC5-0ED0-3845-8BA654DA0F9A}"/>
              </a:ext>
            </a:extLst>
          </p:cNvPr>
          <p:cNvSpPr txBox="1"/>
          <p:nvPr/>
        </p:nvSpPr>
        <p:spPr>
          <a:xfrm>
            <a:off x="4583006" y="3064158"/>
            <a:ext cx="9478537" cy="1107996"/>
          </a:xfrm>
          <a:prstGeom prst="rect">
            <a:avLst/>
          </a:prstGeom>
          <a:noFill/>
        </p:spPr>
        <p:txBody>
          <a:bodyPr wrap="square">
            <a:spAutoFit/>
          </a:bodyPr>
          <a:lstStyle/>
          <a:p>
            <a:pPr marL="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شرکت های برتر ارائه دهنده خدمات</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C3284249-5B09-F734-A809-8D247C4E3C61}"/>
              </a:ext>
            </a:extLst>
          </p:cNvPr>
          <p:cNvGraphicFramePr>
            <a:graphicFrameLocks noGrp="1"/>
          </p:cNvGraphicFramePr>
          <p:nvPr>
            <p:extLst>
              <p:ext uri="{D42A27DB-BD31-4B8C-83A1-F6EECF244321}">
                <p14:modId xmlns:p14="http://schemas.microsoft.com/office/powerpoint/2010/main" val="1252642013"/>
              </p:ext>
            </p:extLst>
          </p:nvPr>
        </p:nvGraphicFramePr>
        <p:xfrm>
          <a:off x="769434" y="7603847"/>
          <a:ext cx="13715854" cy="1196340"/>
        </p:xfrm>
        <a:graphic>
          <a:graphicData uri="http://schemas.openxmlformats.org/drawingml/2006/table">
            <a:tbl>
              <a:tblPr rtl="1" firstRow="1" firstCol="1" bandRow="1">
                <a:tableStyleId>{5C22544A-7EE6-4342-B048-85BDC9FD1C3A}</a:tableStyleId>
              </a:tblPr>
              <a:tblGrid>
                <a:gridCol w="1193034">
                  <a:extLst>
                    <a:ext uri="{9D8B030D-6E8A-4147-A177-3AD203B41FA5}">
                      <a16:colId xmlns:a16="http://schemas.microsoft.com/office/drawing/2014/main" val="2546670733"/>
                    </a:ext>
                  </a:extLst>
                </a:gridCol>
                <a:gridCol w="4616605">
                  <a:extLst>
                    <a:ext uri="{9D8B030D-6E8A-4147-A177-3AD203B41FA5}">
                      <a16:colId xmlns:a16="http://schemas.microsoft.com/office/drawing/2014/main" val="4154346441"/>
                    </a:ext>
                  </a:extLst>
                </a:gridCol>
                <a:gridCol w="4125272">
                  <a:extLst>
                    <a:ext uri="{9D8B030D-6E8A-4147-A177-3AD203B41FA5}">
                      <a16:colId xmlns:a16="http://schemas.microsoft.com/office/drawing/2014/main" val="3996285966"/>
                    </a:ext>
                  </a:extLst>
                </a:gridCol>
                <a:gridCol w="3780943">
                  <a:extLst>
                    <a:ext uri="{9D8B030D-6E8A-4147-A177-3AD203B41FA5}">
                      <a16:colId xmlns:a16="http://schemas.microsoft.com/office/drawing/2014/main" val="133503601"/>
                    </a:ext>
                  </a:extLst>
                </a:gridCol>
              </a:tblGrid>
              <a:tr h="0">
                <a:tc>
                  <a:txBody>
                    <a:bodyPr/>
                    <a:lstStyle/>
                    <a:p>
                      <a:pPr marL="0" marR="0" algn="r" rtl="1">
                        <a:lnSpc>
                          <a:spcPct val="150000"/>
                        </a:lnSpc>
                        <a:spcAft>
                          <a:spcPts val="800"/>
                        </a:spcAft>
                      </a:pPr>
                      <a:r>
                        <a:rPr lang="en-US" sz="1400" kern="100">
                          <a:effectLst/>
                          <a:latin typeface="Vazir" panose="020B0603030804020204" pitchFamily="34" charset="-78"/>
                          <a:cs typeface="Vazir" panose="020B0603030804020204" pitchFamily="34" charset="-78"/>
                        </a:rPr>
                        <a:t> </a:t>
                      </a:r>
                      <a:endParaRPr lang="en-US" sz="1100" kern="10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ctr" rtl="1">
                        <a:lnSpc>
                          <a:spcPct val="150000"/>
                        </a:lnSpc>
                        <a:spcAft>
                          <a:spcPts val="800"/>
                        </a:spcAft>
                      </a:pPr>
                      <a:r>
                        <a:rPr lang="en-US" sz="1800" kern="100" dirty="0">
                          <a:effectLst/>
                          <a:latin typeface="Vazir" panose="020B0603030804020204" pitchFamily="34" charset="-78"/>
                          <a:cs typeface="Vazir" panose="020B0603030804020204" pitchFamily="34" charset="-78"/>
                        </a:rPr>
                        <a:t>GCP (Google Cloud Platform)</a:t>
                      </a:r>
                      <a:endParaRPr lang="en-US" sz="14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ctr" rtl="1">
                        <a:lnSpc>
                          <a:spcPct val="150000"/>
                        </a:lnSpc>
                        <a:spcAft>
                          <a:spcPts val="800"/>
                        </a:spcAft>
                      </a:pPr>
                      <a:r>
                        <a:rPr lang="en-US" sz="1800" kern="100">
                          <a:effectLst/>
                          <a:latin typeface="Vazir" panose="020B0603030804020204" pitchFamily="34" charset="-78"/>
                          <a:cs typeface="Vazir" panose="020B0603030804020204" pitchFamily="34" charset="-78"/>
                        </a:rPr>
                        <a:t>Microsoft Azure</a:t>
                      </a:r>
                      <a:endParaRPr lang="en-US" sz="1400" kern="10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ctr" rtl="1">
                        <a:lnSpc>
                          <a:spcPct val="150000"/>
                        </a:lnSpc>
                        <a:spcAft>
                          <a:spcPts val="800"/>
                        </a:spcAft>
                      </a:pPr>
                      <a:r>
                        <a:rPr lang="en-US" sz="1800" kern="100" dirty="0">
                          <a:effectLst/>
                          <a:latin typeface="Vazir" panose="020B0603030804020204" pitchFamily="34" charset="-78"/>
                          <a:cs typeface="Vazir" panose="020B0603030804020204" pitchFamily="34" charset="-78"/>
                        </a:rPr>
                        <a:t>AWS (Amazon Web Services)</a:t>
                      </a:r>
                      <a:endParaRPr lang="en-US" sz="14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extLst>
                  <a:ext uri="{0D108BD9-81ED-4DB2-BD59-A6C34878D82A}">
                    <a16:rowId xmlns:a16="http://schemas.microsoft.com/office/drawing/2014/main" val="1987269767"/>
                  </a:ext>
                </a:extLst>
              </a:tr>
              <a:tr h="0">
                <a:tc>
                  <a:txBody>
                    <a:bodyPr/>
                    <a:lstStyle/>
                    <a:p>
                      <a:pPr marL="0" marR="0" algn="r" rtl="1">
                        <a:lnSpc>
                          <a:spcPct val="150000"/>
                        </a:lnSpc>
                        <a:spcAft>
                          <a:spcPts val="800"/>
                        </a:spcAft>
                      </a:pPr>
                      <a:r>
                        <a:rPr lang="ar-SA" sz="1400" kern="100">
                          <a:effectLst/>
                          <a:latin typeface="Vazir" panose="020B0603030804020204" pitchFamily="34" charset="-78"/>
                          <a:cs typeface="Vazir" panose="020B0603030804020204" pitchFamily="34" charset="-78"/>
                        </a:rPr>
                        <a:t>سرویس ها :</a:t>
                      </a:r>
                      <a:endParaRPr lang="en-US" sz="1100" kern="10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l" rtl="1">
                        <a:lnSpc>
                          <a:spcPct val="150000"/>
                        </a:lnSpc>
                        <a:spcAft>
                          <a:spcPts val="800"/>
                        </a:spcAft>
                      </a:pPr>
                      <a:r>
                        <a:rPr lang="en-US" sz="1200" kern="100" dirty="0">
                          <a:effectLst/>
                          <a:latin typeface="Vazir" panose="020B0603030804020204" pitchFamily="34" charset="-78"/>
                          <a:cs typeface="Vazir" panose="020B0603030804020204" pitchFamily="34" charset="-78"/>
                        </a:rPr>
                        <a:t>Cloud SQL</a:t>
                      </a:r>
                      <a:r>
                        <a:rPr lang="ar-SA" sz="1200" kern="100" dirty="0">
                          <a:effectLst/>
                          <a:latin typeface="Vazir" panose="020B0603030804020204" pitchFamily="34" charset="-78"/>
                          <a:cs typeface="Vazir" panose="020B0603030804020204" pitchFamily="34" charset="-78"/>
                        </a:rPr>
                        <a:t>، </a:t>
                      </a:r>
                      <a:r>
                        <a:rPr lang="en-US" sz="1200" kern="100" dirty="0" err="1">
                          <a:effectLst/>
                          <a:latin typeface="Vazir" panose="020B0603030804020204" pitchFamily="34" charset="-78"/>
                          <a:cs typeface="Vazir" panose="020B0603030804020204" pitchFamily="34" charset="-78"/>
                        </a:rPr>
                        <a:t>BigQuery</a:t>
                      </a:r>
                      <a:r>
                        <a:rPr lang="ar-SA" sz="1200" kern="100" dirty="0">
                          <a:effectLst/>
                          <a:latin typeface="Vazir" panose="020B0603030804020204" pitchFamily="34" charset="-78"/>
                          <a:cs typeface="Vazir" panose="020B0603030804020204" pitchFamily="34" charset="-78"/>
                        </a:rPr>
                        <a:t>، </a:t>
                      </a:r>
                      <a:r>
                        <a:rPr lang="en-US" sz="1200" kern="100" dirty="0" err="1">
                          <a:effectLst/>
                          <a:latin typeface="Vazir" panose="020B0603030804020204" pitchFamily="34" charset="-78"/>
                          <a:cs typeface="Vazir" panose="020B0603030804020204" pitchFamily="34" charset="-78"/>
                        </a:rPr>
                        <a:t>Firestore</a:t>
                      </a:r>
                      <a:r>
                        <a:rPr lang="ar-SA" sz="1200" kern="100" dirty="0">
                          <a:effectLst/>
                          <a:latin typeface="Vazir" panose="020B0603030804020204" pitchFamily="34" charset="-78"/>
                          <a:cs typeface="Vazir" panose="020B0603030804020204" pitchFamily="34" charset="-78"/>
                        </a:rPr>
                        <a:t>، </a:t>
                      </a:r>
                      <a:r>
                        <a:rPr lang="en-US" sz="1200" kern="100" dirty="0" err="1">
                          <a:effectLst/>
                          <a:latin typeface="Vazir" panose="020B0603030804020204" pitchFamily="34" charset="-78"/>
                          <a:cs typeface="Vazir" panose="020B0603030804020204" pitchFamily="34" charset="-78"/>
                        </a:rPr>
                        <a:t>AlloyDB</a:t>
                      </a:r>
                      <a:endParaRPr lang="en-US" sz="16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l" rtl="1">
                        <a:lnSpc>
                          <a:spcPct val="150000"/>
                        </a:lnSpc>
                        <a:spcAft>
                          <a:spcPts val="800"/>
                        </a:spcAft>
                      </a:pPr>
                      <a:r>
                        <a:rPr lang="en-US" sz="1050" kern="100" dirty="0">
                          <a:effectLst/>
                          <a:latin typeface="Vazir" panose="020B0603030804020204" pitchFamily="34" charset="-78"/>
                          <a:cs typeface="Vazir" panose="020B0603030804020204" pitchFamily="34" charset="-78"/>
                        </a:rPr>
                        <a:t>Azure SQL Database</a:t>
                      </a:r>
                      <a:r>
                        <a:rPr lang="ar-SA" sz="1050" kern="100" dirty="0">
                          <a:effectLst/>
                          <a:latin typeface="Vazir" panose="020B0603030804020204" pitchFamily="34" charset="-78"/>
                          <a:cs typeface="Vazir" panose="020B0603030804020204" pitchFamily="34" charset="-78"/>
                        </a:rPr>
                        <a:t>، </a:t>
                      </a:r>
                      <a:r>
                        <a:rPr lang="en-US" sz="1050" kern="100" dirty="0">
                          <a:effectLst/>
                          <a:latin typeface="Vazir" panose="020B0603030804020204" pitchFamily="34" charset="-78"/>
                          <a:cs typeface="Vazir" panose="020B0603030804020204" pitchFamily="34" charset="-78"/>
                        </a:rPr>
                        <a:t>Cosmos DB</a:t>
                      </a:r>
                      <a:r>
                        <a:rPr lang="ar-SA" sz="1050" kern="100" dirty="0">
                          <a:effectLst/>
                          <a:latin typeface="Vazir" panose="020B0603030804020204" pitchFamily="34" charset="-78"/>
                          <a:cs typeface="Vazir" panose="020B0603030804020204" pitchFamily="34" charset="-78"/>
                        </a:rPr>
                        <a:t>، </a:t>
                      </a:r>
                      <a:r>
                        <a:rPr lang="en-US" sz="1050" kern="100" dirty="0">
                          <a:effectLst/>
                          <a:latin typeface="Vazir" panose="020B0603030804020204" pitchFamily="34" charset="-78"/>
                          <a:cs typeface="Vazir" panose="020B0603030804020204" pitchFamily="34" charset="-78"/>
                        </a:rPr>
                        <a:t>Synapse Analytics</a:t>
                      </a:r>
                      <a:endParaRPr lang="en-US" sz="16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l" rtl="1">
                        <a:lnSpc>
                          <a:spcPct val="150000"/>
                        </a:lnSpc>
                        <a:spcAft>
                          <a:spcPts val="800"/>
                        </a:spcAft>
                      </a:pPr>
                      <a:r>
                        <a:rPr lang="en-US" sz="1200" kern="100" dirty="0">
                          <a:effectLst/>
                          <a:latin typeface="Vazir" panose="020B0603030804020204" pitchFamily="34" charset="-78"/>
                          <a:cs typeface="Vazir" panose="020B0603030804020204" pitchFamily="34" charset="-78"/>
                        </a:rPr>
                        <a:t>Amazon RDS</a:t>
                      </a:r>
                      <a:r>
                        <a:rPr lang="ar-SA" sz="1200" kern="100" dirty="0">
                          <a:effectLst/>
                          <a:latin typeface="Vazir" panose="020B0603030804020204" pitchFamily="34" charset="-78"/>
                          <a:cs typeface="Vazir" panose="020B0603030804020204" pitchFamily="34" charset="-78"/>
                        </a:rPr>
                        <a:t>، </a:t>
                      </a:r>
                      <a:r>
                        <a:rPr lang="en-US" sz="1200" kern="100" dirty="0">
                          <a:effectLst/>
                          <a:latin typeface="Vazir" panose="020B0603030804020204" pitchFamily="34" charset="-78"/>
                          <a:cs typeface="Vazir" panose="020B0603030804020204" pitchFamily="34" charset="-78"/>
                        </a:rPr>
                        <a:t>DynamoDB</a:t>
                      </a:r>
                      <a:r>
                        <a:rPr lang="ar-SA" sz="1200" kern="100" dirty="0">
                          <a:effectLst/>
                          <a:latin typeface="Vazir" panose="020B0603030804020204" pitchFamily="34" charset="-78"/>
                          <a:cs typeface="Vazir" panose="020B0603030804020204" pitchFamily="34" charset="-78"/>
                        </a:rPr>
                        <a:t>، </a:t>
                      </a:r>
                      <a:r>
                        <a:rPr lang="en-US" sz="1200" kern="100" dirty="0">
                          <a:effectLst/>
                          <a:latin typeface="Vazir" panose="020B0603030804020204" pitchFamily="34" charset="-78"/>
                          <a:cs typeface="Vazir" panose="020B0603030804020204" pitchFamily="34" charset="-78"/>
                        </a:rPr>
                        <a:t>Redshift</a:t>
                      </a:r>
                      <a:r>
                        <a:rPr lang="ar-SA" sz="1200" kern="100" dirty="0">
                          <a:effectLst/>
                          <a:latin typeface="Vazir" panose="020B0603030804020204" pitchFamily="34" charset="-78"/>
                          <a:cs typeface="Vazir" panose="020B0603030804020204" pitchFamily="34" charset="-78"/>
                        </a:rPr>
                        <a:t>، </a:t>
                      </a:r>
                      <a:r>
                        <a:rPr lang="en-US" sz="1200" kern="100" dirty="0">
                          <a:effectLst/>
                          <a:latin typeface="Vazir" panose="020B0603030804020204" pitchFamily="34" charset="-78"/>
                          <a:cs typeface="Vazir" panose="020B0603030804020204" pitchFamily="34" charset="-78"/>
                        </a:rPr>
                        <a:t>Neptune</a:t>
                      </a:r>
                      <a:endParaRPr lang="en-US" sz="16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extLst>
                  <a:ext uri="{0D108BD9-81ED-4DB2-BD59-A6C34878D82A}">
                    <a16:rowId xmlns:a16="http://schemas.microsoft.com/office/drawing/2014/main" val="228245033"/>
                  </a:ext>
                </a:extLst>
              </a:tr>
              <a:tr h="0">
                <a:tc>
                  <a:txBody>
                    <a:bodyPr/>
                    <a:lstStyle/>
                    <a:p>
                      <a:pPr marL="0" marR="0" algn="r" rtl="1">
                        <a:lnSpc>
                          <a:spcPct val="150000"/>
                        </a:lnSpc>
                        <a:spcAft>
                          <a:spcPts val="800"/>
                        </a:spcAft>
                      </a:pPr>
                      <a:r>
                        <a:rPr lang="ar-SA" sz="1400" kern="100" dirty="0">
                          <a:effectLst/>
                          <a:latin typeface="Vazir" panose="020B0603030804020204" pitchFamily="34" charset="-78"/>
                          <a:cs typeface="Vazir" panose="020B0603030804020204" pitchFamily="34" charset="-78"/>
                        </a:rPr>
                        <a:t>مزایا :</a:t>
                      </a:r>
                      <a:endParaRPr lang="en-US" sz="11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r" rtl="1">
                        <a:lnSpc>
                          <a:spcPct val="150000"/>
                        </a:lnSpc>
                        <a:spcAft>
                          <a:spcPts val="800"/>
                        </a:spcAft>
                      </a:pPr>
                      <a:r>
                        <a:rPr lang="ar-SA" sz="1200" kern="100">
                          <a:effectLst/>
                          <a:latin typeface="Vazir" panose="020B0603030804020204" pitchFamily="34" charset="-78"/>
                          <a:cs typeface="Vazir" panose="020B0603030804020204" pitchFamily="34" charset="-78"/>
                        </a:rPr>
                        <a:t>تحلیل داده‌های پیشرفته، مناسب برای استارتاپ‌های داده‌محور</a:t>
                      </a:r>
                      <a:endParaRPr lang="en-US" sz="1600" kern="10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r" rtl="1">
                        <a:lnSpc>
                          <a:spcPct val="150000"/>
                        </a:lnSpc>
                        <a:spcAft>
                          <a:spcPts val="800"/>
                        </a:spcAft>
                      </a:pPr>
                      <a:r>
                        <a:rPr lang="ar-SA" sz="1200" kern="100">
                          <a:effectLst/>
                          <a:latin typeface="Vazir" panose="020B0603030804020204" pitchFamily="34" charset="-78"/>
                          <a:cs typeface="Vazir" panose="020B0603030804020204" pitchFamily="34" charset="-78"/>
                        </a:rPr>
                        <a:t>یکپارچگی با ابزارهای مایکروسافت، مناسب برای سازمان‌های دولتی و مالی</a:t>
                      </a:r>
                      <a:endParaRPr lang="en-US" sz="1600" kern="10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tc>
                  <a:txBody>
                    <a:bodyPr/>
                    <a:lstStyle/>
                    <a:p>
                      <a:pPr marL="0" marR="0" algn="r" rtl="1">
                        <a:lnSpc>
                          <a:spcPct val="150000"/>
                        </a:lnSpc>
                        <a:spcAft>
                          <a:spcPts val="800"/>
                        </a:spcAft>
                      </a:pPr>
                      <a:r>
                        <a:rPr lang="ar-SA" sz="1200" kern="100" dirty="0">
                          <a:effectLst/>
                          <a:latin typeface="Vazir" panose="020B0603030804020204" pitchFamily="34" charset="-78"/>
                          <a:cs typeface="Vazir" panose="020B0603030804020204" pitchFamily="34" charset="-78"/>
                        </a:rPr>
                        <a:t>تنوع خدمات، مراکز داده گسترده، مناسب برای شرکت‌های بزرگ</a:t>
                      </a:r>
                      <a:endParaRPr lang="en-US" sz="1600" kern="100" dirty="0">
                        <a:effectLst/>
                        <a:latin typeface="Vazir" panose="020B0603030804020204" pitchFamily="34" charset="-78"/>
                        <a:ea typeface="Calibri" panose="020F0502020204030204" pitchFamily="34" charset="0"/>
                        <a:cs typeface="Vazir" panose="020B0603030804020204" pitchFamily="34" charset="-78"/>
                      </a:endParaRPr>
                    </a:p>
                  </a:txBody>
                  <a:tcPr marL="68580" marR="68580" marT="0" marB="0"/>
                </a:tc>
                <a:extLst>
                  <a:ext uri="{0D108BD9-81ED-4DB2-BD59-A6C34878D82A}">
                    <a16:rowId xmlns:a16="http://schemas.microsoft.com/office/drawing/2014/main" val="4160703581"/>
                  </a:ext>
                </a:extLst>
              </a:tr>
            </a:tbl>
          </a:graphicData>
        </a:graphic>
      </p:graphicFrame>
      <p:sp>
        <p:nvSpPr>
          <p:cNvPr id="17" name="Multiplication Sign 16">
            <a:extLst>
              <a:ext uri="{FF2B5EF4-FFF2-40B4-BE49-F238E27FC236}">
                <a16:creationId xmlns:a16="http://schemas.microsoft.com/office/drawing/2014/main" id="{B313AC17-C696-B23B-204D-2F840F128063}"/>
              </a:ext>
            </a:extLst>
          </p:cNvPr>
          <p:cNvSpPr/>
          <p:nvPr/>
        </p:nvSpPr>
        <p:spPr>
          <a:xfrm>
            <a:off x="2062976" y="4493941"/>
            <a:ext cx="2107580" cy="206297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7B0BA03D-4CDA-F4B8-9D03-2938FA7F8936}"/>
              </a:ext>
            </a:extLst>
          </p:cNvPr>
          <p:cNvSpPr/>
          <p:nvPr/>
        </p:nvSpPr>
        <p:spPr>
          <a:xfrm>
            <a:off x="10459844" y="4798741"/>
            <a:ext cx="2107580" cy="206297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FEB225F-D5DB-2594-1689-7D74F9CDFFED}"/>
              </a:ext>
            </a:extLst>
          </p:cNvPr>
          <p:cNvPicPr>
            <a:picLocks noChangeAspect="1"/>
          </p:cNvPicPr>
          <p:nvPr/>
        </p:nvPicPr>
        <p:blipFill>
          <a:blip r:embed="rId3"/>
          <a:stretch>
            <a:fillRect/>
          </a:stretch>
        </p:blipFill>
        <p:spPr>
          <a:xfrm>
            <a:off x="9719643" y="4172154"/>
            <a:ext cx="3693155" cy="3282003"/>
          </a:xfrm>
          <a:prstGeom prst="rect">
            <a:avLst/>
          </a:prstGeom>
        </p:spPr>
      </p:pic>
      <p:pic>
        <p:nvPicPr>
          <p:cNvPr id="7" name="Picture 6">
            <a:extLst>
              <a:ext uri="{FF2B5EF4-FFF2-40B4-BE49-F238E27FC236}">
                <a16:creationId xmlns:a16="http://schemas.microsoft.com/office/drawing/2014/main" id="{48DF4038-587F-3ED7-BA78-3F1C3D233AC0}"/>
              </a:ext>
            </a:extLst>
          </p:cNvPr>
          <p:cNvPicPr>
            <a:picLocks noChangeAspect="1"/>
          </p:cNvPicPr>
          <p:nvPr/>
        </p:nvPicPr>
        <p:blipFill>
          <a:blip r:embed="rId4"/>
          <a:stretch>
            <a:fillRect/>
          </a:stretch>
        </p:blipFill>
        <p:spPr>
          <a:xfrm>
            <a:off x="5006502" y="3983531"/>
            <a:ext cx="3693155" cy="3693155"/>
          </a:xfrm>
          <a:prstGeom prst="rect">
            <a:avLst/>
          </a:prstGeom>
        </p:spPr>
      </p:pic>
      <p:pic>
        <p:nvPicPr>
          <p:cNvPr id="11" name="Picture 10">
            <a:extLst>
              <a:ext uri="{FF2B5EF4-FFF2-40B4-BE49-F238E27FC236}">
                <a16:creationId xmlns:a16="http://schemas.microsoft.com/office/drawing/2014/main" id="{FF0B77ED-F4C6-2FD8-C3EE-E8C6BA967248}"/>
              </a:ext>
            </a:extLst>
          </p:cNvPr>
          <p:cNvPicPr>
            <a:picLocks noChangeAspect="1"/>
          </p:cNvPicPr>
          <p:nvPr/>
        </p:nvPicPr>
        <p:blipFill>
          <a:blip r:embed="rId5"/>
          <a:stretch>
            <a:fillRect/>
          </a:stretch>
        </p:blipFill>
        <p:spPr>
          <a:xfrm>
            <a:off x="333829" y="4264224"/>
            <a:ext cx="5006502" cy="2816158"/>
          </a:xfrm>
          <a:prstGeom prst="rect">
            <a:avLst/>
          </a:prstGeom>
        </p:spPr>
      </p:pic>
      <p:pic>
        <p:nvPicPr>
          <p:cNvPr id="2" name="Picture 1">
            <a:extLst>
              <a:ext uri="{FF2B5EF4-FFF2-40B4-BE49-F238E27FC236}">
                <a16:creationId xmlns:a16="http://schemas.microsoft.com/office/drawing/2014/main" id="{C7CCBD04-61CC-490E-46EF-2C87E8A75A7F}"/>
              </a:ext>
            </a:extLst>
          </p:cNvPr>
          <p:cNvPicPr>
            <a:picLocks noChangeAspect="1"/>
          </p:cNvPicPr>
          <p:nvPr/>
        </p:nvPicPr>
        <p:blipFill>
          <a:blip r:embed="rId6"/>
          <a:stretch>
            <a:fillRect/>
          </a:stretch>
        </p:blipFill>
        <p:spPr>
          <a:xfrm>
            <a:off x="12882715" y="10498736"/>
            <a:ext cx="1633007" cy="3770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FB797C-B21E-5458-4584-9EE206B6EA36}"/>
              </a:ext>
            </a:extLst>
          </p:cNvPr>
          <p:cNvSpPr txBox="1"/>
          <p:nvPr/>
        </p:nvSpPr>
        <p:spPr>
          <a:xfrm>
            <a:off x="6389648" y="2017943"/>
            <a:ext cx="8040029" cy="2318583"/>
          </a:xfrm>
          <a:prstGeom prst="rect">
            <a:avLst/>
          </a:prstGeom>
          <a:noFill/>
        </p:spPr>
        <p:txBody>
          <a:bodyPr wrap="square">
            <a:spAutoFit/>
          </a:bodyPr>
          <a:lstStyle/>
          <a:p>
            <a:pPr marL="457200" algn="r" rtl="1">
              <a:lnSpc>
                <a:spcPct val="150000"/>
              </a:lnSpc>
              <a:spcAft>
                <a:spcPts val="800"/>
              </a:spcAft>
            </a:pP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معماری پایگاه داده ابری بر پایه</a:t>
            </a:r>
            <a:endParaRPr lang="en-US" sz="4800" kern="100" dirty="0">
              <a:solidFill>
                <a:srgbClr val="9966FF"/>
              </a:solidFill>
              <a:latin typeface="Calibri" panose="020F0502020204030204" pitchFamily="34" charset="0"/>
              <a:ea typeface="Calibri" panose="020F0502020204030204" pitchFamily="34" charset="0"/>
              <a:cs typeface="Vazirmatn ExtraBold" pitchFamily="2" charset="-78"/>
            </a:endParaRPr>
          </a:p>
          <a:p>
            <a:pPr marL="457200" algn="r" rtl="1">
              <a:lnSpc>
                <a:spcPct val="150000"/>
              </a:lnSpc>
              <a:spcAft>
                <a:spcPts val="800"/>
              </a:spcAft>
            </a:pP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 </a:t>
            </a:r>
            <a:r>
              <a:rPr lang="en-US" sz="4800" kern="100" dirty="0">
                <a:solidFill>
                  <a:srgbClr val="9966FF"/>
                </a:solidFill>
                <a:latin typeface="Vazirmatn ExtraBold" pitchFamily="2" charset="-78"/>
                <a:ea typeface="Calibri" panose="020F0502020204030204" pitchFamily="34" charset="0"/>
                <a:cs typeface="Vazirmatn ExtraBold" pitchFamily="2" charset="-78"/>
              </a:rPr>
              <a:t>Amazon Web Services</a:t>
            </a:r>
          </a:p>
        </p:txBody>
      </p:sp>
      <p:sp>
        <p:nvSpPr>
          <p:cNvPr id="8" name="TextBox 7">
            <a:extLst>
              <a:ext uri="{FF2B5EF4-FFF2-40B4-BE49-F238E27FC236}">
                <a16:creationId xmlns:a16="http://schemas.microsoft.com/office/drawing/2014/main" id="{F1CE236F-A82B-3961-AF35-8CD291E4D185}"/>
              </a:ext>
            </a:extLst>
          </p:cNvPr>
          <p:cNvSpPr txBox="1"/>
          <p:nvPr/>
        </p:nvSpPr>
        <p:spPr>
          <a:xfrm>
            <a:off x="7750097" y="4651596"/>
            <a:ext cx="4672359" cy="4493538"/>
          </a:xfrm>
          <a:prstGeom prst="rect">
            <a:avLst/>
          </a:prstGeom>
          <a:noFill/>
        </p:spPr>
        <p:txBody>
          <a:bodyPr wrap="square">
            <a:spAutoFit/>
          </a:bodyPr>
          <a:lstStyle/>
          <a:p>
            <a:pPr rtl="1"/>
            <a:r>
              <a:rPr lang="en-US" sz="2400" b="1" i="0" u="none" strike="noStrike" baseline="0" dirty="0">
                <a:solidFill>
                  <a:srgbClr val="272525"/>
                </a:solidFill>
                <a:latin typeface="Vazirmatn Black" pitchFamily="2" charset="-78"/>
                <a:cs typeface="Vazirmatn Black" pitchFamily="2" charset="-78"/>
              </a:rPr>
              <a:t>Amazon RDS</a:t>
            </a:r>
          </a:p>
          <a:p>
            <a:pPr algn="r" rtl="1"/>
            <a:r>
              <a:rPr lang="fa-IR" sz="1800" b="0" i="0" u="none" strike="noStrike" baseline="0" dirty="0">
                <a:solidFill>
                  <a:srgbClr val="272525"/>
                </a:solidFill>
                <a:latin typeface="Vazir" panose="020B0603030804020204" pitchFamily="34" charset="-78"/>
                <a:cs typeface="Vazir" panose="020B0603030804020204" pitchFamily="34" charset="-78"/>
              </a:rPr>
              <a:t>برای مدیریت پایگاه داده های رابطه ای</a:t>
            </a:r>
            <a:endParaRPr lang="en-US" sz="1800" b="0" i="0" u="none" strike="noStrike" baseline="0" dirty="0">
              <a:solidFill>
                <a:srgbClr val="272525"/>
              </a:solidFill>
              <a:latin typeface="Vazir" panose="020B0603030804020204" pitchFamily="34" charset="-78"/>
              <a:cs typeface="Vazir" panose="020B0603030804020204" pitchFamily="34" charset="-78"/>
            </a:endParaRPr>
          </a:p>
          <a:p>
            <a:pPr algn="r" rtl="1"/>
            <a:endParaRPr lang="en-US" sz="1800" b="0" i="0" u="none" strike="noStrike" baseline="0"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Amazon DynamoDB</a:t>
            </a:r>
          </a:p>
          <a:p>
            <a:pPr algn="r" rtl="1"/>
            <a:r>
              <a:rPr lang="fa-IR" dirty="0">
                <a:solidFill>
                  <a:srgbClr val="272525"/>
                </a:solidFill>
                <a:latin typeface="Vazir" panose="020B0603030804020204" pitchFamily="34" charset="-78"/>
                <a:cs typeface="Vazir" panose="020B0603030804020204" pitchFamily="34" charset="-78"/>
              </a:rPr>
              <a:t>برای پایگاه داده های </a:t>
            </a:r>
            <a:r>
              <a:rPr lang="en-US" dirty="0">
                <a:solidFill>
                  <a:srgbClr val="272525"/>
                </a:solidFill>
                <a:latin typeface="Vazir" panose="020B0603030804020204" pitchFamily="34" charset="-78"/>
                <a:cs typeface="Vazir" panose="020B0603030804020204" pitchFamily="34" charset="-78"/>
              </a:rPr>
              <a:t>NoSQL</a:t>
            </a:r>
            <a:r>
              <a:rPr lang="fa-IR" dirty="0">
                <a:solidFill>
                  <a:srgbClr val="272525"/>
                </a:solidFill>
                <a:latin typeface="Vazir" panose="020B0603030804020204" pitchFamily="34" charset="-78"/>
                <a:cs typeface="Vazir" panose="020B0603030804020204" pitchFamily="34" charset="-78"/>
              </a:rPr>
              <a:t> با مقیاس بالا</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Amazon Redshift</a:t>
            </a:r>
          </a:p>
          <a:p>
            <a:pPr algn="r" rtl="1"/>
            <a:r>
              <a:rPr lang="fa-IR" dirty="0">
                <a:solidFill>
                  <a:srgbClr val="272525"/>
                </a:solidFill>
                <a:latin typeface="Vazir" panose="020B0603030804020204" pitchFamily="34" charset="-78"/>
                <a:cs typeface="Vazir" panose="020B0603030804020204" pitchFamily="34" charset="-78"/>
              </a:rPr>
              <a:t> برای انبار داده های مقیاس پذیر</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Amazon </a:t>
            </a:r>
            <a:r>
              <a:rPr lang="en-US" sz="2400" b="1" dirty="0" err="1">
                <a:solidFill>
                  <a:srgbClr val="272525"/>
                </a:solidFill>
                <a:latin typeface="Vazirmatn Black" pitchFamily="2" charset="-78"/>
                <a:cs typeface="Vazirmatn Black" pitchFamily="2" charset="-78"/>
              </a:rPr>
              <a:t>ElastiCache</a:t>
            </a:r>
            <a:endParaRPr lang="en-US" sz="2400" b="1" dirty="0">
              <a:solidFill>
                <a:srgbClr val="272525"/>
              </a:solidFill>
              <a:latin typeface="Vazirmatn Black" pitchFamily="2" charset="-78"/>
              <a:cs typeface="Vazirmatn Black" pitchFamily="2" charset="-78"/>
            </a:endParaRPr>
          </a:p>
          <a:p>
            <a:pPr algn="r" rtl="1"/>
            <a:r>
              <a:rPr lang="fa-IR" dirty="0">
                <a:solidFill>
                  <a:srgbClr val="272525"/>
                </a:solidFill>
                <a:latin typeface="Vazir" panose="020B0603030804020204" pitchFamily="34" charset="-78"/>
                <a:cs typeface="Vazir" panose="020B0603030804020204" pitchFamily="34" charset="-78"/>
              </a:rPr>
              <a:t>برای ذخیره سازی </a:t>
            </a:r>
            <a:r>
              <a:rPr lang="en-US" dirty="0">
                <a:solidFill>
                  <a:srgbClr val="272525"/>
                </a:solidFill>
                <a:latin typeface="Vazir" panose="020B0603030804020204" pitchFamily="34" charset="-78"/>
                <a:cs typeface="Vazir" panose="020B0603030804020204" pitchFamily="34" charset="-78"/>
              </a:rPr>
              <a:t>cache</a:t>
            </a:r>
          </a:p>
        </p:txBody>
      </p:sp>
      <p:sp>
        <p:nvSpPr>
          <p:cNvPr id="9" name="Multiplication Sign 8">
            <a:extLst>
              <a:ext uri="{FF2B5EF4-FFF2-40B4-BE49-F238E27FC236}">
                <a16:creationId xmlns:a16="http://schemas.microsoft.com/office/drawing/2014/main" id="{6B496071-7A4B-0C1E-CE02-68954A26FE3A}"/>
              </a:ext>
            </a:extLst>
          </p:cNvPr>
          <p:cNvSpPr/>
          <p:nvPr/>
        </p:nvSpPr>
        <p:spPr>
          <a:xfrm>
            <a:off x="1527718" y="3456878"/>
            <a:ext cx="3858322" cy="4761571"/>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EEED1AE-73FF-0569-E72E-259C67B3FE2C}"/>
              </a:ext>
            </a:extLst>
          </p:cNvPr>
          <p:cNvPicPr>
            <a:picLocks noChangeAspect="1"/>
          </p:cNvPicPr>
          <p:nvPr/>
        </p:nvPicPr>
        <p:blipFill>
          <a:blip r:embed="rId2"/>
          <a:stretch>
            <a:fillRect/>
          </a:stretch>
        </p:blipFill>
        <p:spPr>
          <a:xfrm>
            <a:off x="-7833" y="0"/>
            <a:ext cx="6272446" cy="10972800"/>
          </a:xfrm>
          <a:prstGeom prst="rect">
            <a:avLst/>
          </a:prstGeom>
        </p:spPr>
      </p:pic>
      <p:pic>
        <p:nvPicPr>
          <p:cNvPr id="2" name="Picture 1">
            <a:extLst>
              <a:ext uri="{FF2B5EF4-FFF2-40B4-BE49-F238E27FC236}">
                <a16:creationId xmlns:a16="http://schemas.microsoft.com/office/drawing/2014/main" id="{D078A22D-5EDB-6E56-3A50-CC3AEDB2DC07}"/>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338234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A696D-B340-2198-F9F6-0FEC1E6CF0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183F70-0615-CA2D-CC58-EFF4798EE31E}"/>
              </a:ext>
            </a:extLst>
          </p:cNvPr>
          <p:cNvSpPr txBox="1"/>
          <p:nvPr/>
        </p:nvSpPr>
        <p:spPr>
          <a:xfrm>
            <a:off x="423744" y="2675864"/>
            <a:ext cx="8040029" cy="2318583"/>
          </a:xfrm>
          <a:prstGeom prst="rect">
            <a:avLst/>
          </a:prstGeom>
          <a:noFill/>
        </p:spPr>
        <p:txBody>
          <a:bodyPr wrap="square">
            <a:spAutoFit/>
          </a:bodyPr>
          <a:lstStyle/>
          <a:p>
            <a:pPr marL="457200" algn="r" rtl="1">
              <a:lnSpc>
                <a:spcPct val="150000"/>
              </a:lnSpc>
              <a:spcAft>
                <a:spcPts val="800"/>
              </a:spcAft>
            </a:pP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معماری پایگاه داده ابری بر پایه</a:t>
            </a:r>
            <a:endParaRPr lang="en-US" sz="4800" kern="100" dirty="0">
              <a:solidFill>
                <a:srgbClr val="9966FF"/>
              </a:solidFill>
              <a:latin typeface="Calibri" panose="020F0502020204030204" pitchFamily="34" charset="0"/>
              <a:ea typeface="Calibri" panose="020F0502020204030204" pitchFamily="34" charset="0"/>
              <a:cs typeface="Vazirmatn ExtraBold" pitchFamily="2" charset="-78"/>
            </a:endParaRPr>
          </a:p>
          <a:p>
            <a:pPr marL="457200" algn="ctr" rtl="1">
              <a:lnSpc>
                <a:spcPct val="150000"/>
              </a:lnSpc>
              <a:spcAft>
                <a:spcPts val="800"/>
              </a:spcAft>
            </a:pPr>
            <a:r>
              <a:rPr lang="en-US" sz="4800" kern="100" dirty="0">
                <a:solidFill>
                  <a:srgbClr val="9966FF"/>
                </a:solidFill>
                <a:latin typeface="Vazirmatn Black" pitchFamily="2" charset="-78"/>
                <a:ea typeface="Calibri" panose="020F0502020204030204" pitchFamily="34" charset="0"/>
                <a:cs typeface="Vazirmatn Black" pitchFamily="2" charset="-78"/>
              </a:rPr>
              <a:t>Microsoft Azure</a:t>
            </a:r>
          </a:p>
        </p:txBody>
      </p:sp>
      <p:sp>
        <p:nvSpPr>
          <p:cNvPr id="8" name="TextBox 7">
            <a:extLst>
              <a:ext uri="{FF2B5EF4-FFF2-40B4-BE49-F238E27FC236}">
                <a16:creationId xmlns:a16="http://schemas.microsoft.com/office/drawing/2014/main" id="{47A2EC6E-7D7D-8B82-EDA2-14908A4BFE15}"/>
              </a:ext>
            </a:extLst>
          </p:cNvPr>
          <p:cNvSpPr txBox="1"/>
          <p:nvPr/>
        </p:nvSpPr>
        <p:spPr>
          <a:xfrm>
            <a:off x="1533292" y="5237008"/>
            <a:ext cx="5820934" cy="3539430"/>
          </a:xfrm>
          <a:prstGeom prst="rect">
            <a:avLst/>
          </a:prstGeom>
          <a:noFill/>
        </p:spPr>
        <p:txBody>
          <a:bodyPr wrap="square">
            <a:spAutoFit/>
          </a:bodyPr>
          <a:lstStyle/>
          <a:p>
            <a:pPr rtl="1"/>
            <a:r>
              <a:rPr lang="en-US" sz="2400" b="1" dirty="0">
                <a:solidFill>
                  <a:srgbClr val="272525"/>
                </a:solidFill>
                <a:latin typeface="Vazirmatn Black" pitchFamily="2" charset="-78"/>
                <a:cs typeface="Vazirmatn Black" pitchFamily="2" charset="-78"/>
              </a:rPr>
              <a:t>Azure SQL Database</a:t>
            </a:r>
            <a:endParaRPr lang="en-US" sz="2400" b="1" i="0" u="none" strike="noStrike" baseline="0" dirty="0">
              <a:solidFill>
                <a:srgbClr val="272525"/>
              </a:solidFill>
              <a:latin typeface="Vazirmatn Black" pitchFamily="2" charset="-78"/>
              <a:cs typeface="Vazirmatn Black" pitchFamily="2" charset="-78"/>
            </a:endParaRPr>
          </a:p>
          <a:p>
            <a:pPr algn="r" rtl="1"/>
            <a:r>
              <a:rPr lang="fa-IR" sz="1800" b="0" i="0" u="none" strike="noStrike" baseline="0" dirty="0">
                <a:solidFill>
                  <a:srgbClr val="272525"/>
                </a:solidFill>
                <a:latin typeface="Vazir" panose="020B0603030804020204" pitchFamily="34" charset="-78"/>
                <a:cs typeface="Vazir" panose="020B0603030804020204" pitchFamily="34" charset="-78"/>
              </a:rPr>
              <a:t>پایگاه داده مدیریت شده با ویژگی های </a:t>
            </a:r>
            <a:r>
              <a:rPr lang="fa-IR" dirty="0">
                <a:solidFill>
                  <a:srgbClr val="272525"/>
                </a:solidFill>
                <a:latin typeface="Vazir" panose="020B0603030804020204" pitchFamily="34" charset="-78"/>
                <a:cs typeface="Vazir" panose="020B0603030804020204" pitchFamily="34" charset="-78"/>
              </a:rPr>
              <a:t>پیشرفته</a:t>
            </a:r>
            <a:endParaRPr lang="en-US" sz="1800" b="0" i="0" u="none" strike="noStrike" baseline="0" dirty="0">
              <a:solidFill>
                <a:srgbClr val="272525"/>
              </a:solidFill>
              <a:latin typeface="Vazir" panose="020B0603030804020204" pitchFamily="34" charset="-78"/>
              <a:cs typeface="Vazir" panose="020B0603030804020204" pitchFamily="34" charset="-78"/>
            </a:endParaRPr>
          </a:p>
          <a:p>
            <a:pPr algn="r" rtl="1"/>
            <a:endParaRPr lang="en-US" sz="1800" b="0" i="0" u="none" strike="noStrike" baseline="0"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Azure Cosmos DB</a:t>
            </a:r>
          </a:p>
          <a:p>
            <a:pPr algn="r" rtl="1"/>
            <a:r>
              <a:rPr lang="fa-IR" dirty="0">
                <a:solidFill>
                  <a:srgbClr val="272525"/>
                </a:solidFill>
                <a:latin typeface="Vazir" panose="020B0603030804020204" pitchFamily="34" charset="-78"/>
                <a:cs typeface="Vazir" panose="020B0603030804020204" pitchFamily="34" charset="-78"/>
              </a:rPr>
              <a:t>پایگاه داده غیر رابطه ای چند مدلی با قابلیت مقیاس پذیری بالا</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Azure Redis Cache</a:t>
            </a:r>
          </a:p>
          <a:p>
            <a:pPr algn="r" rtl="1"/>
            <a:r>
              <a:rPr lang="fa-IR" dirty="0">
                <a:solidFill>
                  <a:srgbClr val="272525"/>
                </a:solidFill>
                <a:latin typeface="Vazir" panose="020B0603030804020204" pitchFamily="34" charset="-78"/>
                <a:cs typeface="Vazir" panose="020B0603030804020204" pitchFamily="34" charset="-78"/>
              </a:rPr>
              <a:t>سرویس </a:t>
            </a:r>
            <a:r>
              <a:rPr lang="en-US" dirty="0">
                <a:solidFill>
                  <a:srgbClr val="272525"/>
                </a:solidFill>
                <a:latin typeface="Vazir" panose="020B0603030804020204" pitchFamily="34" charset="-78"/>
                <a:cs typeface="Vazir" panose="020B0603030804020204" pitchFamily="34" charset="-78"/>
              </a:rPr>
              <a:t>cache</a:t>
            </a:r>
            <a:r>
              <a:rPr lang="fa-IR" dirty="0">
                <a:solidFill>
                  <a:srgbClr val="272525"/>
                </a:solidFill>
                <a:latin typeface="Vazir" panose="020B0603030804020204" pitchFamily="34" charset="-78"/>
                <a:cs typeface="Vazir" panose="020B0603030804020204" pitchFamily="34" charset="-78"/>
              </a:rPr>
              <a:t> با عملکرد بالا</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p:txBody>
      </p:sp>
      <p:sp>
        <p:nvSpPr>
          <p:cNvPr id="2" name="Multiplication Sign 1">
            <a:extLst>
              <a:ext uri="{FF2B5EF4-FFF2-40B4-BE49-F238E27FC236}">
                <a16:creationId xmlns:a16="http://schemas.microsoft.com/office/drawing/2014/main" id="{AA8EF850-A1EE-4062-0ADD-21352F153405}"/>
              </a:ext>
            </a:extLst>
          </p:cNvPr>
          <p:cNvSpPr/>
          <p:nvPr/>
        </p:nvSpPr>
        <p:spPr>
          <a:xfrm>
            <a:off x="9288966" y="3512634"/>
            <a:ext cx="4226312" cy="4527395"/>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419D62-B5D4-FE27-6FF3-2A75BD4A1CE7}"/>
              </a:ext>
            </a:extLst>
          </p:cNvPr>
          <p:cNvPicPr>
            <a:picLocks noChangeAspect="1"/>
          </p:cNvPicPr>
          <p:nvPr/>
        </p:nvPicPr>
        <p:blipFill>
          <a:blip r:embed="rId2"/>
          <a:stretch>
            <a:fillRect/>
          </a:stretch>
        </p:blipFill>
        <p:spPr>
          <a:xfrm>
            <a:off x="8024335" y="0"/>
            <a:ext cx="6606065" cy="10972800"/>
          </a:xfrm>
          <a:prstGeom prst="rect">
            <a:avLst/>
          </a:prstGeom>
        </p:spPr>
      </p:pic>
      <p:pic>
        <p:nvPicPr>
          <p:cNvPr id="4" name="Picture 3">
            <a:extLst>
              <a:ext uri="{FF2B5EF4-FFF2-40B4-BE49-F238E27FC236}">
                <a16:creationId xmlns:a16="http://schemas.microsoft.com/office/drawing/2014/main" id="{89BFCFBE-F730-438C-CDB4-AFD88BB49BCE}"/>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2761744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79142-B9A9-71CF-50A3-1BAB8984A61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9117853-17C2-7BEE-D776-C5535B78D543}"/>
              </a:ext>
            </a:extLst>
          </p:cNvPr>
          <p:cNvSpPr txBox="1"/>
          <p:nvPr/>
        </p:nvSpPr>
        <p:spPr>
          <a:xfrm>
            <a:off x="5687122" y="1599849"/>
            <a:ext cx="8742555" cy="2318583"/>
          </a:xfrm>
          <a:prstGeom prst="rect">
            <a:avLst/>
          </a:prstGeom>
          <a:noFill/>
        </p:spPr>
        <p:txBody>
          <a:bodyPr wrap="square">
            <a:spAutoFit/>
          </a:bodyPr>
          <a:lstStyle/>
          <a:p>
            <a:pPr marL="457200" algn="r" rtl="1">
              <a:lnSpc>
                <a:spcPct val="150000"/>
              </a:lnSpc>
              <a:spcAft>
                <a:spcPts val="800"/>
              </a:spcAft>
            </a:pP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معماری پایگاه داده ابری بر پایه</a:t>
            </a:r>
            <a:endParaRPr lang="en-US" sz="4800" kern="100" dirty="0">
              <a:solidFill>
                <a:srgbClr val="9966FF"/>
              </a:solidFill>
              <a:latin typeface="Calibri" panose="020F0502020204030204" pitchFamily="34" charset="0"/>
              <a:ea typeface="Calibri" panose="020F0502020204030204" pitchFamily="34" charset="0"/>
              <a:cs typeface="Vazirmatn ExtraBold" pitchFamily="2" charset="-78"/>
            </a:endParaRPr>
          </a:p>
          <a:p>
            <a:pPr marL="457200" algn="r" rtl="1">
              <a:lnSpc>
                <a:spcPct val="150000"/>
              </a:lnSpc>
              <a:spcAft>
                <a:spcPts val="800"/>
              </a:spcAft>
            </a:pPr>
            <a:r>
              <a:rPr lang="en-US" sz="4800" kern="100" dirty="0">
                <a:solidFill>
                  <a:srgbClr val="9966FF"/>
                </a:solidFill>
                <a:latin typeface="Vazirmatn ExtraBold" pitchFamily="2" charset="-78"/>
                <a:ea typeface="Calibri" panose="020F0502020204030204" pitchFamily="34" charset="0"/>
                <a:cs typeface="Vazirmatn ExtraBold" pitchFamily="2" charset="-78"/>
              </a:rPr>
              <a:t>Google Cloud Platform (GCP)</a:t>
            </a:r>
          </a:p>
        </p:txBody>
      </p:sp>
      <p:sp>
        <p:nvSpPr>
          <p:cNvPr id="8" name="TextBox 7">
            <a:extLst>
              <a:ext uri="{FF2B5EF4-FFF2-40B4-BE49-F238E27FC236}">
                <a16:creationId xmlns:a16="http://schemas.microsoft.com/office/drawing/2014/main" id="{C2D51347-4736-7B3E-DF33-359F32094D5B}"/>
              </a:ext>
            </a:extLst>
          </p:cNvPr>
          <p:cNvSpPr txBox="1"/>
          <p:nvPr/>
        </p:nvSpPr>
        <p:spPr>
          <a:xfrm>
            <a:off x="7315201" y="4361665"/>
            <a:ext cx="5107256" cy="5816977"/>
          </a:xfrm>
          <a:prstGeom prst="rect">
            <a:avLst/>
          </a:prstGeom>
          <a:noFill/>
        </p:spPr>
        <p:txBody>
          <a:bodyPr wrap="square">
            <a:spAutoFit/>
          </a:bodyPr>
          <a:lstStyle/>
          <a:p>
            <a:pPr rtl="1"/>
            <a:endParaRPr lang="fa-IR" sz="2400" b="1" dirty="0">
              <a:solidFill>
                <a:srgbClr val="272525"/>
              </a:solidFill>
              <a:latin typeface="Vazirmatn Black" pitchFamily="2" charset="-78"/>
              <a:cs typeface="Vazirmatn Black" pitchFamily="2" charset="-78"/>
            </a:endParaRPr>
          </a:p>
          <a:p>
            <a:pPr rtl="1"/>
            <a:endParaRPr lang="fa-IR" sz="2400" b="1" dirty="0">
              <a:solidFill>
                <a:srgbClr val="272525"/>
              </a:solidFill>
              <a:latin typeface="Vazirmatn Black" pitchFamily="2" charset="-78"/>
              <a:cs typeface="Vazirmatn Black" pitchFamily="2" charset="-78"/>
            </a:endParaRPr>
          </a:p>
          <a:p>
            <a:pPr rtl="1"/>
            <a:r>
              <a:rPr lang="en-US" sz="2400" b="1" dirty="0">
                <a:solidFill>
                  <a:srgbClr val="272525"/>
                </a:solidFill>
                <a:latin typeface="Vazirmatn Black" pitchFamily="2" charset="-78"/>
                <a:cs typeface="Vazirmatn Black" pitchFamily="2" charset="-78"/>
              </a:rPr>
              <a:t>Cloud SQL</a:t>
            </a:r>
            <a:endParaRPr lang="en-US" sz="2400" b="1" i="0" u="none" strike="noStrike" baseline="0" dirty="0">
              <a:solidFill>
                <a:srgbClr val="272525"/>
              </a:solidFill>
              <a:latin typeface="Vazirmatn Black" pitchFamily="2" charset="-78"/>
              <a:cs typeface="Vazirmatn Black" pitchFamily="2" charset="-78"/>
            </a:endParaRPr>
          </a:p>
          <a:p>
            <a:pPr algn="r" rtl="1"/>
            <a:r>
              <a:rPr lang="fa-IR" sz="1800" b="0" i="0" u="none" strike="noStrike" baseline="0" dirty="0">
                <a:solidFill>
                  <a:srgbClr val="272525"/>
                </a:solidFill>
                <a:latin typeface="Vazir" panose="020B0603030804020204" pitchFamily="34" charset="-78"/>
                <a:cs typeface="Vazir" panose="020B0603030804020204" pitchFamily="34" charset="-78"/>
              </a:rPr>
              <a:t>پایگاه داده رابطه ای با مدیریت آسان</a:t>
            </a:r>
            <a:endParaRPr lang="en-US" sz="1800" b="0" i="0" u="none" strike="noStrike" baseline="0" dirty="0">
              <a:solidFill>
                <a:srgbClr val="272525"/>
              </a:solidFill>
              <a:latin typeface="Vazir" panose="020B0603030804020204" pitchFamily="34" charset="-78"/>
              <a:cs typeface="Vazir" panose="020B0603030804020204" pitchFamily="34" charset="-78"/>
            </a:endParaRPr>
          </a:p>
          <a:p>
            <a:pPr algn="r" rtl="1"/>
            <a:endParaRPr lang="en-US" sz="1800" b="0" i="0" u="none" strike="noStrike" baseline="0" dirty="0">
              <a:solidFill>
                <a:srgbClr val="272525"/>
              </a:solidFill>
              <a:latin typeface="Vazir" panose="020B0603030804020204" pitchFamily="34" charset="-78"/>
              <a:cs typeface="Vazir" panose="020B0603030804020204" pitchFamily="34" charset="-78"/>
            </a:endParaRPr>
          </a:p>
          <a:p>
            <a:pPr rtl="1"/>
            <a:endParaRPr lang="fa-IR" sz="2000" b="1" i="0" u="none" strike="noStrike" baseline="0" dirty="0">
              <a:solidFill>
                <a:srgbClr val="272525"/>
              </a:solidFill>
              <a:latin typeface="Barlow-Bold"/>
            </a:endParaRPr>
          </a:p>
          <a:p>
            <a:pPr rtl="1"/>
            <a:endParaRPr lang="fa-IR" sz="2000" b="1" i="0" u="none" strike="noStrike" baseline="0" dirty="0">
              <a:solidFill>
                <a:srgbClr val="272525"/>
              </a:solidFill>
              <a:latin typeface="Barlow-Bold"/>
            </a:endParaRPr>
          </a:p>
          <a:p>
            <a:pPr rtl="1"/>
            <a:endParaRPr lang="fa-IR" sz="2000" b="1" dirty="0">
              <a:solidFill>
                <a:srgbClr val="272525"/>
              </a:solidFill>
              <a:latin typeface="Barlow-Bold"/>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Cloud Spanner</a:t>
            </a:r>
          </a:p>
          <a:p>
            <a:pPr algn="r" rtl="1"/>
            <a:r>
              <a:rPr lang="fa-IR" dirty="0">
                <a:solidFill>
                  <a:srgbClr val="272525"/>
                </a:solidFill>
                <a:latin typeface="Vazir" panose="020B0603030804020204" pitchFamily="34" charset="-78"/>
                <a:cs typeface="Vazir" panose="020B0603030804020204" pitchFamily="34" charset="-78"/>
              </a:rPr>
              <a:t>پایگاه داده رابطه ای با مقیاس جهانی</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a:p>
            <a:pPr rtl="1"/>
            <a:endParaRPr lang="fa-IR" sz="2000" b="1" i="0" u="none" strike="noStrike" baseline="0" dirty="0">
              <a:solidFill>
                <a:srgbClr val="272525"/>
              </a:solidFill>
              <a:latin typeface="Barlow-Bold"/>
            </a:endParaRPr>
          </a:p>
          <a:p>
            <a:pPr rtl="1"/>
            <a:endParaRPr lang="fa-IR" sz="2000" b="1" dirty="0">
              <a:solidFill>
                <a:srgbClr val="272525"/>
              </a:solidFill>
              <a:latin typeface="Barlow-Bold"/>
            </a:endParaRPr>
          </a:p>
          <a:p>
            <a:pPr rtl="1"/>
            <a:endParaRPr lang="en-US" sz="2000" b="1" i="0" u="none" strike="noStrike" baseline="0" dirty="0">
              <a:solidFill>
                <a:srgbClr val="272525"/>
              </a:solidFill>
              <a:latin typeface="Barlow-Bold"/>
            </a:endParaRPr>
          </a:p>
          <a:p>
            <a:pPr rtl="1"/>
            <a:r>
              <a:rPr lang="en-US" sz="2400" b="1" dirty="0">
                <a:solidFill>
                  <a:srgbClr val="272525"/>
                </a:solidFill>
                <a:latin typeface="Vazirmatn Black" pitchFamily="2" charset="-78"/>
                <a:cs typeface="Vazirmatn Black" pitchFamily="2" charset="-78"/>
              </a:rPr>
              <a:t>Cloud </a:t>
            </a:r>
            <a:r>
              <a:rPr lang="en-US" sz="2400" b="1" dirty="0" err="1">
                <a:solidFill>
                  <a:srgbClr val="272525"/>
                </a:solidFill>
                <a:latin typeface="Vazirmatn Black" pitchFamily="2" charset="-78"/>
                <a:cs typeface="Vazirmatn Black" pitchFamily="2" charset="-78"/>
              </a:rPr>
              <a:t>Firestore</a:t>
            </a:r>
            <a:endParaRPr lang="en-US" sz="2400" b="1" dirty="0">
              <a:solidFill>
                <a:srgbClr val="272525"/>
              </a:solidFill>
              <a:latin typeface="Vazirmatn Black" pitchFamily="2" charset="-78"/>
              <a:cs typeface="Vazirmatn Black" pitchFamily="2" charset="-78"/>
            </a:endParaRPr>
          </a:p>
          <a:p>
            <a:pPr algn="r" rtl="1"/>
            <a:r>
              <a:rPr lang="fa-IR" dirty="0">
                <a:solidFill>
                  <a:srgbClr val="272525"/>
                </a:solidFill>
                <a:latin typeface="Vazir" panose="020B0603030804020204" pitchFamily="34" charset="-78"/>
                <a:cs typeface="Vazir" panose="020B0603030804020204" pitchFamily="34" charset="-78"/>
              </a:rPr>
              <a:t>پایگاه داده غیر رابطه ای برای توسعه برنامه های موبایل</a:t>
            </a:r>
            <a:endParaRPr lang="en-US" dirty="0">
              <a:solidFill>
                <a:srgbClr val="272525"/>
              </a:solidFill>
              <a:latin typeface="Vazir" panose="020B0603030804020204" pitchFamily="34" charset="-78"/>
              <a:cs typeface="Vazir" panose="020B0603030804020204" pitchFamily="34" charset="-78"/>
            </a:endParaRPr>
          </a:p>
          <a:p>
            <a:pPr rtl="1"/>
            <a:endParaRPr lang="en-US" sz="2000" b="1" i="0" u="none" strike="noStrike" baseline="0" dirty="0">
              <a:solidFill>
                <a:srgbClr val="272525"/>
              </a:solidFill>
              <a:latin typeface="Barlow-Bold"/>
            </a:endParaRPr>
          </a:p>
        </p:txBody>
      </p:sp>
      <p:pic>
        <p:nvPicPr>
          <p:cNvPr id="2" name="Image 1">
            <a:extLst>
              <a:ext uri="{FF2B5EF4-FFF2-40B4-BE49-F238E27FC236}">
                <a16:creationId xmlns:a16="http://schemas.microsoft.com/office/drawing/2014/main" id="{3F4C2CCB-D2C5-A9D3-64AB-498A8DB1100F}"/>
              </a:ext>
            </a:extLst>
          </p:cNvPr>
          <p:cNvPicPr>
            <a:picLocks noChangeAspect="1"/>
          </p:cNvPicPr>
          <p:nvPr/>
        </p:nvPicPr>
        <p:blipFill>
          <a:blip r:embed="rId2"/>
          <a:stretch>
            <a:fillRect/>
          </a:stretch>
        </p:blipFill>
        <p:spPr>
          <a:xfrm>
            <a:off x="7391447" y="4513641"/>
            <a:ext cx="494467" cy="494467"/>
          </a:xfrm>
          <a:prstGeom prst="rect">
            <a:avLst/>
          </a:prstGeom>
        </p:spPr>
      </p:pic>
      <p:pic>
        <p:nvPicPr>
          <p:cNvPr id="4" name="Image 2">
            <a:extLst>
              <a:ext uri="{FF2B5EF4-FFF2-40B4-BE49-F238E27FC236}">
                <a16:creationId xmlns:a16="http://schemas.microsoft.com/office/drawing/2014/main" id="{2365C52E-F0DF-9EAD-19C7-E09747013F0E}"/>
              </a:ext>
            </a:extLst>
          </p:cNvPr>
          <p:cNvPicPr>
            <a:picLocks noChangeAspect="1"/>
          </p:cNvPicPr>
          <p:nvPr/>
        </p:nvPicPr>
        <p:blipFill>
          <a:blip r:embed="rId3"/>
          <a:stretch>
            <a:fillRect/>
          </a:stretch>
        </p:blipFill>
        <p:spPr>
          <a:xfrm>
            <a:off x="7391447" y="6610632"/>
            <a:ext cx="494467" cy="494467"/>
          </a:xfrm>
          <a:prstGeom prst="rect">
            <a:avLst/>
          </a:prstGeom>
        </p:spPr>
      </p:pic>
      <p:pic>
        <p:nvPicPr>
          <p:cNvPr id="6" name="Image 3">
            <a:extLst>
              <a:ext uri="{FF2B5EF4-FFF2-40B4-BE49-F238E27FC236}">
                <a16:creationId xmlns:a16="http://schemas.microsoft.com/office/drawing/2014/main" id="{B7D074D4-31F3-CDD4-5E71-B3E983CE3DBD}"/>
              </a:ext>
            </a:extLst>
          </p:cNvPr>
          <p:cNvPicPr>
            <a:picLocks noChangeAspect="1"/>
          </p:cNvPicPr>
          <p:nvPr/>
        </p:nvPicPr>
        <p:blipFill>
          <a:blip r:embed="rId4"/>
          <a:stretch>
            <a:fillRect/>
          </a:stretch>
        </p:blipFill>
        <p:spPr>
          <a:xfrm>
            <a:off x="7391447" y="8460389"/>
            <a:ext cx="494467" cy="494467"/>
          </a:xfrm>
          <a:prstGeom prst="rect">
            <a:avLst/>
          </a:prstGeom>
        </p:spPr>
      </p:pic>
      <p:sp>
        <p:nvSpPr>
          <p:cNvPr id="7" name="Multiplication Sign 6">
            <a:extLst>
              <a:ext uri="{FF2B5EF4-FFF2-40B4-BE49-F238E27FC236}">
                <a16:creationId xmlns:a16="http://schemas.microsoft.com/office/drawing/2014/main" id="{A80B12D5-10C6-4913-9C59-8F09B2B5F6C3}"/>
              </a:ext>
            </a:extLst>
          </p:cNvPr>
          <p:cNvSpPr/>
          <p:nvPr/>
        </p:nvSpPr>
        <p:spPr>
          <a:xfrm>
            <a:off x="1550020" y="3300761"/>
            <a:ext cx="3412273" cy="5475249"/>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59A37A51-22D2-1CBA-BE91-F128F84064B3}"/>
              </a:ext>
            </a:extLst>
          </p:cNvPr>
          <p:cNvPicPr>
            <a:picLocks noChangeAspect="1"/>
          </p:cNvPicPr>
          <p:nvPr/>
        </p:nvPicPr>
        <p:blipFill>
          <a:blip r:embed="rId5"/>
          <a:stretch>
            <a:fillRect/>
          </a:stretch>
        </p:blipFill>
        <p:spPr>
          <a:xfrm>
            <a:off x="170056" y="188686"/>
            <a:ext cx="6172200" cy="10972800"/>
          </a:xfrm>
          <a:prstGeom prst="rect">
            <a:avLst/>
          </a:prstGeom>
        </p:spPr>
      </p:pic>
      <p:pic>
        <p:nvPicPr>
          <p:cNvPr id="5" name="Picture 4">
            <a:extLst>
              <a:ext uri="{FF2B5EF4-FFF2-40B4-BE49-F238E27FC236}">
                <a16:creationId xmlns:a16="http://schemas.microsoft.com/office/drawing/2014/main" id="{E02A97CE-BCB2-0E41-48B6-A2874DEB8378}"/>
              </a:ext>
            </a:extLst>
          </p:cNvPr>
          <p:cNvPicPr>
            <a:picLocks noChangeAspect="1"/>
          </p:cNvPicPr>
          <p:nvPr/>
        </p:nvPicPr>
        <p:blipFill>
          <a:blip r:embed="rId6"/>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391825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6B20B4-7723-E670-A51A-4C6FA2B31538}"/>
              </a:ext>
            </a:extLst>
          </p:cNvPr>
          <p:cNvSpPr txBox="1"/>
          <p:nvPr/>
        </p:nvSpPr>
        <p:spPr>
          <a:xfrm>
            <a:off x="9311267" y="277950"/>
            <a:ext cx="4928840" cy="1107996"/>
          </a:xfrm>
          <a:prstGeom prst="rect">
            <a:avLst/>
          </a:prstGeom>
          <a:noFill/>
        </p:spPr>
        <p:txBody>
          <a:bodyPr wrap="square">
            <a:spAutoFit/>
          </a:bodyPr>
          <a:lstStyle/>
          <a:p>
            <a:pPr marL="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امنیت و محافظ</a:t>
            </a: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ت</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70AAD12-7E1A-D408-3FDB-0D93E64D214A}"/>
              </a:ext>
            </a:extLst>
          </p:cNvPr>
          <p:cNvPicPr>
            <a:picLocks noChangeAspect="1"/>
          </p:cNvPicPr>
          <p:nvPr/>
        </p:nvPicPr>
        <p:blipFill>
          <a:blip r:embed="rId2"/>
          <a:stretch>
            <a:fillRect/>
          </a:stretch>
        </p:blipFill>
        <p:spPr>
          <a:xfrm>
            <a:off x="0" y="0"/>
            <a:ext cx="7315200" cy="10972800"/>
          </a:xfrm>
          <a:prstGeom prst="rect">
            <a:avLst/>
          </a:prstGeom>
        </p:spPr>
      </p:pic>
      <p:sp>
        <p:nvSpPr>
          <p:cNvPr id="9" name="TextBox 8">
            <a:extLst>
              <a:ext uri="{FF2B5EF4-FFF2-40B4-BE49-F238E27FC236}">
                <a16:creationId xmlns:a16="http://schemas.microsoft.com/office/drawing/2014/main" id="{A8C0FE81-9F56-D7E9-14E6-46D1C2B1E5F0}"/>
              </a:ext>
            </a:extLst>
          </p:cNvPr>
          <p:cNvSpPr txBox="1"/>
          <p:nvPr/>
        </p:nvSpPr>
        <p:spPr>
          <a:xfrm>
            <a:off x="7738946" y="1741144"/>
            <a:ext cx="6200078" cy="8321509"/>
          </a:xfrm>
          <a:prstGeom prst="rect">
            <a:avLst/>
          </a:prstGeom>
          <a:noFill/>
        </p:spPr>
        <p:txBody>
          <a:bodyPr wrap="square">
            <a:spAutoFit/>
          </a:bodyPr>
          <a:lstStyle/>
          <a:p>
            <a:pPr marL="342900" marR="0" lvl="0" indent="-342900" algn="r" rtl="1">
              <a:lnSpc>
                <a:spcPct val="150000"/>
              </a:lnSpc>
              <a:spcAft>
                <a:spcPts val="800"/>
              </a:spcAft>
              <a:buFont typeface="Wingdings" panose="05000000000000000000" pitchFamily="2"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رمزنگاری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رمزنگاری داده ها، به منظور جلوگیری از دسترسی غیرمجاز به اطلاعات ذخیره شده. (جلوگیری از دسترسی غیرمجاز به اطلاعات)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Wingdings" panose="05000000000000000000" pitchFamily="2"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احراز هویت و مجوز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احراز هویت کاربران برای دسترسی به داده ها و کنترل مجوز آنها. (مدیریت دسترسی کاربران)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Wingdings" panose="05000000000000000000" pitchFamily="2" charset="2"/>
              <a:buChar char="§"/>
            </a:pPr>
            <a:r>
              <a:rPr lang="ar-SA" sz="2400" kern="100" dirty="0">
                <a:effectLst/>
                <a:latin typeface="Calibri" panose="020F0502020204030204" pitchFamily="34" charset="0"/>
                <a:ea typeface="Calibri" panose="020F0502020204030204" pitchFamily="34" charset="0"/>
                <a:cs typeface="Vazirmatn Black" pitchFamily="2" charset="-78"/>
              </a:rPr>
              <a:t>نظارت و بررسی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نظارت بر فعالیت های کاربران، شناسایی تهدیدات و اتخاذ اقدامات مناسب.</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Wingdings" panose="05000000000000000000" pitchFamily="2" charset="2"/>
              <a:buChar char="§"/>
            </a:pPr>
            <a:r>
              <a:rPr lang="ar-SA" sz="2400" kern="100" dirty="0">
                <a:effectLst/>
                <a:latin typeface="Calibri" panose="020F0502020204030204" pitchFamily="34" charset="0"/>
                <a:ea typeface="Calibri" panose="020F0502020204030204" pitchFamily="34" charset="0"/>
                <a:cs typeface="Vazirmatn Black" pitchFamily="2" charset="-78"/>
              </a:rPr>
              <a:t>کپی های پشتیبان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ایجاد کپی های پشتیبان از داده ها برای بازیابی در صورت بروز مشکل.</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Wingdings" panose="05000000000000000000" pitchFamily="2"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به روز رسانی امنیتی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به روز رسانی سیستم ها و نرم افزارها برای رفع آسیب پذیری ها و حفظ امنیت داده ها.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B15DC6B-ED0F-8EF0-3184-E40E39A862A4}"/>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2674667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A20A4-0909-BDD4-D511-EDEC44CBC92C}"/>
              </a:ext>
            </a:extLst>
          </p:cNvPr>
          <p:cNvPicPr>
            <a:picLocks noChangeAspect="1"/>
          </p:cNvPicPr>
          <p:nvPr/>
        </p:nvPicPr>
        <p:blipFill>
          <a:blip r:embed="rId2"/>
          <a:stretch>
            <a:fillRect/>
          </a:stretch>
        </p:blipFill>
        <p:spPr>
          <a:xfrm>
            <a:off x="8382000" y="0"/>
            <a:ext cx="6248400" cy="10972800"/>
          </a:xfrm>
          <a:prstGeom prst="rect">
            <a:avLst/>
          </a:prstGeom>
        </p:spPr>
      </p:pic>
      <p:sp>
        <p:nvSpPr>
          <p:cNvPr id="5" name="TextBox 4">
            <a:extLst>
              <a:ext uri="{FF2B5EF4-FFF2-40B4-BE49-F238E27FC236}">
                <a16:creationId xmlns:a16="http://schemas.microsoft.com/office/drawing/2014/main" id="{572DDA11-72F2-75B9-DFD0-D85B072B1CBE}"/>
              </a:ext>
            </a:extLst>
          </p:cNvPr>
          <p:cNvSpPr txBox="1"/>
          <p:nvPr/>
        </p:nvSpPr>
        <p:spPr>
          <a:xfrm>
            <a:off x="886521" y="298656"/>
            <a:ext cx="6724185" cy="1107996"/>
          </a:xfrm>
          <a:prstGeom prst="rect">
            <a:avLst/>
          </a:prstGeom>
          <a:noFill/>
        </p:spPr>
        <p:txBody>
          <a:bodyPr wrap="square">
            <a:spAutoFit/>
          </a:bodyPr>
          <a:lstStyle/>
          <a:p>
            <a:pPr marL="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چالش‌ها و محدودیت</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52CF41AB-E9B6-B717-8014-7861621A83D8}"/>
              </a:ext>
            </a:extLst>
          </p:cNvPr>
          <p:cNvSpPr txBox="1"/>
          <p:nvPr/>
        </p:nvSpPr>
        <p:spPr>
          <a:xfrm>
            <a:off x="1124413" y="1894683"/>
            <a:ext cx="6248400" cy="8151206"/>
          </a:xfrm>
          <a:prstGeom prst="rect">
            <a:avLst/>
          </a:prstGeom>
          <a:noFill/>
        </p:spPr>
        <p:txBody>
          <a:bodyPr wrap="square">
            <a:spAutoFit/>
          </a:bodyPr>
          <a:lstStyle/>
          <a:p>
            <a:pPr marL="342900" marR="0" lvl="0" indent="-342900" algn="r" rtl="1">
              <a:lnSpc>
                <a:spcPct val="107000"/>
              </a:lnSpc>
              <a:spcAft>
                <a:spcPts val="800"/>
              </a:spcAft>
              <a:buFont typeface="+mj-lt"/>
              <a:buAutoNum type="arabicPeriod"/>
              <a:tabLst>
                <a:tab pos="457200" algn="l"/>
              </a:tabLst>
            </a:pPr>
            <a:r>
              <a:rPr lang="ar-SA" b="1" kern="100" dirty="0">
                <a:effectLst/>
                <a:latin typeface="Calibri" panose="020F0502020204030204" pitchFamily="34" charset="0"/>
                <a:ea typeface="Calibri" panose="020F0502020204030204" pitchFamily="34" charset="0"/>
                <a:cs typeface="Vazirmatn Black" pitchFamily="2" charset="-78"/>
              </a:rPr>
              <a:t>محدودیت‌های قانونی و رعایت قوانین منطقه‌ای</a:t>
            </a:r>
            <a:r>
              <a:rPr lang="en-US" kern="100" dirty="0">
                <a:effectLst/>
                <a:latin typeface="Vazirmatn Black" pitchFamily="2" charset="-78"/>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برخی از کشورها قوانین سخت‌گیرانه‌ای درباره انتقال داده‌ها به خارج از مرزهایشان دارند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رعایت مقرراتی مانند</a:t>
            </a:r>
            <a:r>
              <a:rPr lang="en-US" kern="100" dirty="0">
                <a:effectLst/>
                <a:latin typeface="Vazir" panose="020B0603030804020204" pitchFamily="34" charset="-78"/>
                <a:ea typeface="Calibri" panose="020F0502020204030204" pitchFamily="34" charset="0"/>
                <a:cs typeface="Times New Roman" panose="02020603050405020304" pitchFamily="18" charset="0"/>
              </a:rPr>
              <a:t> GDPR </a:t>
            </a:r>
            <a:r>
              <a:rPr lang="ar-SA" kern="100" dirty="0">
                <a:effectLst/>
                <a:latin typeface="Calibri" panose="020F0502020204030204" pitchFamily="34" charset="0"/>
                <a:ea typeface="Calibri" panose="020F0502020204030204" pitchFamily="34" charset="0"/>
                <a:cs typeface="Vazir" panose="020B0603030804020204" pitchFamily="34" charset="-78"/>
              </a:rPr>
              <a:t>در اروپا یا</a:t>
            </a:r>
            <a:r>
              <a:rPr lang="en-US" kern="100" dirty="0">
                <a:effectLst/>
                <a:latin typeface="Vazir" panose="020B0603030804020204" pitchFamily="34" charset="-78"/>
                <a:ea typeface="Calibri" panose="020F0502020204030204" pitchFamily="34" charset="0"/>
                <a:cs typeface="Times New Roman" panose="02020603050405020304" pitchFamily="18" charset="0"/>
              </a:rPr>
              <a:t> CCPA </a:t>
            </a:r>
            <a:r>
              <a:rPr lang="ar-SA" kern="100" dirty="0">
                <a:effectLst/>
                <a:latin typeface="Calibri" panose="020F0502020204030204" pitchFamily="34" charset="0"/>
                <a:ea typeface="Calibri" panose="020F0502020204030204" pitchFamily="34" charset="0"/>
                <a:cs typeface="Vazir" panose="020B0603030804020204" pitchFamily="34" charset="-78"/>
              </a:rPr>
              <a:t>در کالیفرنیا ممکن است پیچیده باشد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gn="r" rtl="1">
              <a:lnSpc>
                <a:spcPct val="107000"/>
              </a:lnSpc>
              <a:spcAft>
                <a:spcPts val="800"/>
              </a:spcAft>
            </a:pPr>
            <a:r>
              <a:rPr lang="en-US" kern="100" dirty="0">
                <a:effectLst/>
                <a:latin typeface="Vazir" panose="020B0603030804020204" pitchFamily="34" charset="-78"/>
                <a:ea typeface="Calibri" panose="020F0502020204030204" pitchFamily="34" charset="0"/>
                <a:cs typeface="Arial" panose="020B0604020202020204" pitchFamily="34" charset="0"/>
              </a:rPr>
              <a:t>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startAt="2"/>
              <a:tabLst>
                <a:tab pos="457200" algn="l"/>
              </a:tabLst>
            </a:pPr>
            <a:r>
              <a:rPr lang="ar-SA" b="1" kern="100" dirty="0">
                <a:effectLst/>
                <a:latin typeface="Calibri" panose="020F0502020204030204" pitchFamily="34" charset="0"/>
                <a:ea typeface="Calibri" panose="020F0502020204030204" pitchFamily="34" charset="0"/>
                <a:cs typeface="Vazirmatn Black" pitchFamily="2" charset="-78"/>
              </a:rPr>
              <a:t>هزینه‌های انتقال داده‌ها</a:t>
            </a:r>
            <a:r>
              <a:rPr lang="en-US" b="1" kern="100" dirty="0">
                <a:effectLst/>
                <a:latin typeface="Vazirmatn Black" pitchFamily="2" charset="-78"/>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انتقال داده‌های بزرگ به ابر می‌تواند زمان‌بر و پرهزینه باشد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هزینه‌های خروج داده</a:t>
            </a:r>
            <a:r>
              <a:rPr lang="en-US" kern="100" dirty="0">
                <a:effectLst/>
                <a:latin typeface="Vazir" panose="020B0603030804020204" pitchFamily="34" charset="-78"/>
                <a:ea typeface="Calibri" panose="020F0502020204030204" pitchFamily="34" charset="0"/>
                <a:cs typeface="Times New Roman" panose="02020603050405020304" pitchFamily="18" charset="0"/>
              </a:rPr>
              <a:t> (Data Egress) </a:t>
            </a:r>
            <a:r>
              <a:rPr lang="ar-SA" kern="100" dirty="0">
                <a:effectLst/>
                <a:latin typeface="Calibri" panose="020F0502020204030204" pitchFamily="34" charset="0"/>
                <a:ea typeface="Calibri" panose="020F0502020204030204" pitchFamily="34" charset="0"/>
                <a:cs typeface="Vazir" panose="020B0603030804020204" pitchFamily="34" charset="-78"/>
              </a:rPr>
              <a:t>از ابر نیز ممکن است برای برخی سازمان‌ها مشکل‌ساز باشد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gn="r" rtl="1">
              <a:lnSpc>
                <a:spcPct val="107000"/>
              </a:lnSpc>
              <a:spcAft>
                <a:spcPts val="800"/>
              </a:spcAft>
            </a:pPr>
            <a:r>
              <a:rPr lang="en-US" kern="100" dirty="0">
                <a:effectLst/>
                <a:latin typeface="Vazir" panose="020B0603030804020204" pitchFamily="34" charset="-78"/>
                <a:ea typeface="Calibri" panose="020F0502020204030204" pitchFamily="34" charset="0"/>
                <a:cs typeface="Arial" panose="020B0604020202020204" pitchFamily="34" charset="0"/>
              </a:rPr>
              <a:t>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startAt="3"/>
              <a:tabLst>
                <a:tab pos="457200" algn="l"/>
              </a:tabLst>
            </a:pPr>
            <a:r>
              <a:rPr lang="ar-SA" b="1" kern="100" dirty="0">
                <a:effectLst/>
                <a:latin typeface="Calibri" panose="020F0502020204030204" pitchFamily="34" charset="0"/>
                <a:ea typeface="Calibri" panose="020F0502020204030204" pitchFamily="34" charset="0"/>
                <a:cs typeface="Vazirmatn Black" pitchFamily="2" charset="-78"/>
              </a:rPr>
              <a:t>وابستگی به ارائه‌دهندگان خدمات</a:t>
            </a:r>
            <a:r>
              <a:rPr lang="en-US" b="1" kern="100" dirty="0">
                <a:effectLst/>
                <a:latin typeface="Vazirmatn Black" pitchFamily="2" charset="-78"/>
                <a:ea typeface="Calibri" panose="020F0502020204030204" pitchFamily="34" charset="0"/>
                <a:cs typeface="Arial" panose="020B0604020202020204" pitchFamily="34" charset="0"/>
              </a:rPr>
              <a:t> (Vendor Lock-In):</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تغییر از یک ارائه‌دهنده به دیگری می‌تواند چالش‌برانگیز و پرهزینه باشد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gn="r" rtl="1">
              <a:lnSpc>
                <a:spcPct val="107000"/>
              </a:lnSpc>
              <a:spcAft>
                <a:spcPts val="800"/>
              </a:spcAft>
            </a:pPr>
            <a:r>
              <a:rPr lang="en-US" kern="100" dirty="0">
                <a:effectLst/>
                <a:latin typeface="Vazir" panose="020B0603030804020204" pitchFamily="34" charset="-78"/>
                <a:ea typeface="Calibri" panose="020F0502020204030204" pitchFamily="34" charset="0"/>
                <a:cs typeface="Arial" panose="020B0604020202020204" pitchFamily="34" charset="0"/>
              </a:rPr>
              <a:t>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startAt="4"/>
              <a:tabLst>
                <a:tab pos="457200" algn="l"/>
              </a:tabLst>
            </a:pPr>
            <a:r>
              <a:rPr lang="ar-SA" b="1" kern="100" dirty="0">
                <a:effectLst/>
                <a:latin typeface="Calibri" panose="020F0502020204030204" pitchFamily="34" charset="0"/>
                <a:ea typeface="Calibri" panose="020F0502020204030204" pitchFamily="34" charset="0"/>
                <a:cs typeface="Vazirmatn Black" pitchFamily="2" charset="-78"/>
              </a:rPr>
              <a:t>نگرانی‌های امنیتی</a:t>
            </a:r>
            <a:r>
              <a:rPr lang="en-US" b="1" kern="100" dirty="0">
                <a:effectLst/>
                <a:latin typeface="Vazirmatn Black" pitchFamily="2" charset="-78"/>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امکان دسترسی غیرمجاز به داده‌ها و حملات سایبری</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gn="r" rtl="1">
              <a:lnSpc>
                <a:spcPct val="107000"/>
              </a:lnSpc>
              <a:spcAft>
                <a:spcPts val="800"/>
              </a:spcAft>
            </a:pPr>
            <a:r>
              <a:rPr lang="en-US" kern="100" dirty="0">
                <a:effectLst/>
                <a:latin typeface="Vazir" panose="020B0603030804020204" pitchFamily="34" charset="-78"/>
                <a:ea typeface="Calibri" panose="020F0502020204030204" pitchFamily="34" charset="0"/>
                <a:cs typeface="Arial" panose="020B0604020202020204" pitchFamily="34" charset="0"/>
              </a:rPr>
              <a:t>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mj-lt"/>
              <a:buAutoNum type="arabicPeriod" startAt="5"/>
              <a:tabLst>
                <a:tab pos="457200" algn="l"/>
              </a:tabLst>
            </a:pPr>
            <a:r>
              <a:rPr lang="ar-SA" b="1" kern="100" dirty="0">
                <a:effectLst/>
                <a:latin typeface="Calibri" panose="020F0502020204030204" pitchFamily="34" charset="0"/>
                <a:ea typeface="Calibri" panose="020F0502020204030204" pitchFamily="34" charset="0"/>
                <a:cs typeface="Vazirmatn Black" pitchFamily="2" charset="-78"/>
              </a:rPr>
              <a:t>مشکلات عملکردی</a:t>
            </a:r>
            <a:r>
              <a:rPr lang="en-US" b="1" kern="100" dirty="0">
                <a:effectLst/>
                <a:latin typeface="Vazirmatn Black" pitchFamily="2" charset="-78"/>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r" rtl="1">
              <a:lnSpc>
                <a:spcPct val="107000"/>
              </a:lnSpc>
              <a:spcAft>
                <a:spcPts val="800"/>
              </a:spcAft>
              <a:buSzPts val="1000"/>
              <a:buFont typeface="Courier New" panose="02070309020205020404" pitchFamily="49" charset="0"/>
              <a:buChar char="o"/>
              <a:tabLst>
                <a:tab pos="914400" algn="l"/>
              </a:tabLst>
            </a:pPr>
            <a:r>
              <a:rPr lang="ar-SA" kern="100" dirty="0">
                <a:effectLst/>
                <a:latin typeface="Calibri" panose="020F0502020204030204" pitchFamily="34" charset="0"/>
                <a:ea typeface="Calibri" panose="020F0502020204030204" pitchFamily="34" charset="0"/>
                <a:cs typeface="Vazir" panose="020B0603030804020204" pitchFamily="34" charset="-78"/>
              </a:rPr>
              <a:t>زمان‌های تأخیر در دسترسی به داده‌ها ممکن است بر عملکرد برنامه‌ها تأثیر بگذارد</a:t>
            </a:r>
            <a:r>
              <a:rPr lang="en-US" kern="100" dirty="0">
                <a:effectLst/>
                <a:latin typeface="Vazir" panose="020B0603030804020204" pitchFamily="34" charset="-78"/>
                <a:ea typeface="Calibri" panose="020F0502020204030204" pitchFamily="34" charset="0"/>
                <a:cs typeface="Times New Roman" panose="02020603050405020304" pitchFamily="18" charset="0"/>
              </a:rPr>
              <a:t>.</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AD768C3-BD84-9034-03DA-B9B20C763D72}"/>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2953394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D6010-9FA2-39F9-416A-9C1A8090775E}"/>
              </a:ext>
            </a:extLst>
          </p:cNvPr>
          <p:cNvPicPr>
            <a:picLocks noChangeAspect="1"/>
          </p:cNvPicPr>
          <p:nvPr/>
        </p:nvPicPr>
        <p:blipFill>
          <a:blip r:embed="rId2"/>
          <a:stretch>
            <a:fillRect/>
          </a:stretch>
        </p:blipFill>
        <p:spPr>
          <a:xfrm>
            <a:off x="0" y="0"/>
            <a:ext cx="5486400" cy="10972800"/>
          </a:xfrm>
          <a:prstGeom prst="rect">
            <a:avLst/>
          </a:prstGeom>
        </p:spPr>
      </p:pic>
      <p:sp>
        <p:nvSpPr>
          <p:cNvPr id="5" name="TextBox 4">
            <a:extLst>
              <a:ext uri="{FF2B5EF4-FFF2-40B4-BE49-F238E27FC236}">
                <a16:creationId xmlns:a16="http://schemas.microsoft.com/office/drawing/2014/main" id="{2A8840B3-621E-933E-CAE1-E936C574AF54}"/>
              </a:ext>
            </a:extLst>
          </p:cNvPr>
          <p:cNvSpPr txBox="1"/>
          <p:nvPr/>
        </p:nvSpPr>
        <p:spPr>
          <a:xfrm>
            <a:off x="6389650" y="4034498"/>
            <a:ext cx="9266663" cy="830997"/>
          </a:xfrm>
          <a:prstGeom prst="rect">
            <a:avLst/>
          </a:prstGeom>
          <a:noFill/>
        </p:spPr>
        <p:txBody>
          <a:bodyPr wrap="square">
            <a:spAutoFit/>
          </a:bodyPr>
          <a:lstStyle/>
          <a:p>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کاربردهای پایگاه های داده ابری</a:t>
            </a:r>
            <a:endParaRPr lang="en-US" sz="4800" kern="100" dirty="0">
              <a:solidFill>
                <a:srgbClr val="9966FF"/>
              </a:solidFill>
              <a:latin typeface="Calibri" panose="020F0502020204030204" pitchFamily="34" charset="0"/>
              <a:ea typeface="Calibri" panose="020F0502020204030204" pitchFamily="34" charset="0"/>
              <a:cs typeface="Vazirmatn ExtraBold" pitchFamily="2" charset="-78"/>
            </a:endParaRPr>
          </a:p>
        </p:txBody>
      </p:sp>
      <p:sp>
        <p:nvSpPr>
          <p:cNvPr id="7" name="TextBox 6">
            <a:extLst>
              <a:ext uri="{FF2B5EF4-FFF2-40B4-BE49-F238E27FC236}">
                <a16:creationId xmlns:a16="http://schemas.microsoft.com/office/drawing/2014/main" id="{10707110-FB22-41AE-0A6C-851D0E3428E7}"/>
              </a:ext>
            </a:extLst>
          </p:cNvPr>
          <p:cNvSpPr txBox="1"/>
          <p:nvPr/>
        </p:nvSpPr>
        <p:spPr>
          <a:xfrm>
            <a:off x="6813396" y="5312665"/>
            <a:ext cx="6869152" cy="1200329"/>
          </a:xfrm>
          <a:prstGeom prst="rect">
            <a:avLst/>
          </a:prstGeom>
          <a:noFill/>
        </p:spPr>
        <p:txBody>
          <a:bodyPr wrap="square">
            <a:spAutoFit/>
          </a:bodyPr>
          <a:lstStyle/>
          <a:p>
            <a:pPr algn="r" rtl="1"/>
            <a:r>
              <a:rPr lang="fa-IR" kern="100" dirty="0">
                <a:latin typeface="Calibri" panose="020F0502020204030204" pitchFamily="34" charset="0"/>
                <a:ea typeface="Calibri" panose="020F0502020204030204" pitchFamily="34" charset="0"/>
                <a:cs typeface="Vazir" panose="020B0603030804020204" pitchFamily="34" charset="-78"/>
              </a:rPr>
              <a:t>پایگاه های داده ابری در حال حاضر یک فناوری قدرتمند و انقلابی هستند که در حال دگرگون کردن نحوه ذخیره سازی، مدیریت و دسترسی به داده ها در سازمان ها و کسب و کارها هستند. این ارائه، به بررسی کاربردها، مزایا و چالش های پایگاه های داده ابری می پردازد</a:t>
            </a:r>
            <a:endParaRPr lang="en-US" kern="100" dirty="0">
              <a:latin typeface="Calibri" panose="020F0502020204030204" pitchFamily="34" charset="0"/>
              <a:ea typeface="Calibri" panose="020F0502020204030204" pitchFamily="34" charset="0"/>
              <a:cs typeface="Vazir" panose="020B0603030804020204" pitchFamily="34" charset="-78"/>
            </a:endParaRPr>
          </a:p>
        </p:txBody>
      </p:sp>
      <p:pic>
        <p:nvPicPr>
          <p:cNvPr id="2" name="Picture 1">
            <a:extLst>
              <a:ext uri="{FF2B5EF4-FFF2-40B4-BE49-F238E27FC236}">
                <a16:creationId xmlns:a16="http://schemas.microsoft.com/office/drawing/2014/main" id="{9F02B032-EA8F-517F-032A-4D5E08D2B023}"/>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77868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18067-0E9B-1E68-8A04-88F29AA6093F}"/>
              </a:ext>
            </a:extLst>
          </p:cNvPr>
          <p:cNvSpPr txBox="1"/>
          <p:nvPr/>
        </p:nvSpPr>
        <p:spPr>
          <a:xfrm>
            <a:off x="312234" y="3996246"/>
            <a:ext cx="13816361" cy="4739246"/>
          </a:xfrm>
          <a:prstGeom prst="rect">
            <a:avLst/>
          </a:prstGeom>
          <a:noFill/>
        </p:spPr>
        <p:txBody>
          <a:bodyPr wrap="square">
            <a:spAutoFit/>
          </a:bodyPr>
          <a:lstStyle/>
          <a:p>
            <a:pPr marL="342900" marR="0" lvl="0" indent="-342900" algn="r" rtl="1">
              <a:lnSpc>
                <a:spcPct val="115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برنامه های وب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15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برنامه های وب، از جمله فروشگاه های آنلاین، سیستم های مدیریت محتوا، و برنامه های شبکه های اجتماعی مورد استفاده قرار می گیرند.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15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برنامه های موبایل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15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برنامه های موبایل، از جمله بازی ها، برنامه های خرید، و شبکه های اجتماعی مورد استفاده قرار می گیرند.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15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تجزیه و تحلیل داده ها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15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در زمینه تجزیه و تحلیل داده ها، از جمله تجزیه و تحلیل کسب و کار، تجزیه و تحلیل پیش بینی، و تجزیه و تحلیل رفتار مصرف کننده مورد استفاده قرار می گیرند.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15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ماشین لرنینگ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15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توسعه و آموزش مدل های ماشین لرنینگ، از جمله شناسایی الگوها، پیش بینی، و اتوماسیون مورد استفاده قرار می گیرند.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90CE7455-3FAE-3D06-4794-810CD62F321B}"/>
              </a:ext>
            </a:extLst>
          </p:cNvPr>
          <p:cNvSpPr txBox="1"/>
          <p:nvPr/>
        </p:nvSpPr>
        <p:spPr>
          <a:xfrm>
            <a:off x="501805" y="2395023"/>
            <a:ext cx="13626790" cy="1107996"/>
          </a:xfrm>
          <a:prstGeom prst="rect">
            <a:avLst/>
          </a:prstGeom>
          <a:noFill/>
        </p:spPr>
        <p:txBody>
          <a:bodyPr wrap="square">
            <a:spAutoFit/>
          </a:bodyPr>
          <a:lstStyle/>
          <a:p>
            <a:pPr marL="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کاربردهای پایگاه های داده ابری</a:t>
            </a:r>
            <a:r>
              <a:rPr lang="en-US"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 </a:t>
            </a:r>
            <a:r>
              <a:rPr lang="fa-IR" sz="4800" kern="100" dirty="0">
                <a:solidFill>
                  <a:srgbClr val="9966FF"/>
                </a:solidFill>
                <a:latin typeface="Calibri" panose="020F0502020204030204" pitchFamily="34" charset="0"/>
                <a:ea typeface="Calibri" panose="020F0502020204030204" pitchFamily="34" charset="0"/>
                <a:cs typeface="Vazirmatn ExtraBold" pitchFamily="2" charset="-78"/>
              </a:rPr>
              <a:t>در رایانش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53A45CC-AA1D-C5D8-36A1-6A5027D0CA5C}"/>
              </a:ext>
            </a:extLst>
          </p:cNvPr>
          <p:cNvPicPr>
            <a:picLocks noChangeAspect="1"/>
          </p:cNvPicPr>
          <p:nvPr/>
        </p:nvPicPr>
        <p:blipFill>
          <a:blip r:embed="rId2"/>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3311454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488FA5-984E-E5F2-05AF-2DD83455A4EC}"/>
              </a:ext>
            </a:extLst>
          </p:cNvPr>
          <p:cNvSpPr txBox="1"/>
          <p:nvPr/>
        </p:nvSpPr>
        <p:spPr>
          <a:xfrm>
            <a:off x="278780" y="3303214"/>
            <a:ext cx="13727152" cy="6798015"/>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ذخیره سازی داده های کاربر</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ذخیره سازی داده های کاربر در برنامه های موبایل، از جمله حساب کاربری، تنظیمات، و اطلاعات مربوط به برنامه مورد استفاده قرار می گیرند.</a:t>
            </a:r>
            <a:endParaRPr lang="fa-IR" sz="1800" kern="100" dirty="0">
              <a:effectLst/>
              <a:latin typeface="Calibri" panose="020F0502020204030204" pitchFamily="34" charset="0"/>
              <a:ea typeface="Calibri" panose="020F0502020204030204" pitchFamily="34" charset="0"/>
              <a:cs typeface="Vazir" panose="020B0603030804020204" pitchFamily="34" charset="-78"/>
            </a:endParaRPr>
          </a:p>
          <a:p>
            <a:pPr marL="914400" marR="0" algn="r" rtl="1">
              <a:lnSpc>
                <a:spcPct val="150000"/>
              </a:lnSpc>
              <a:spcAft>
                <a:spcPts val="800"/>
              </a:spcAft>
            </a:pPr>
            <a:endParaRPr lang="fa-IR"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محل یابی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مکان یابی در برنامه های موبایل، از جمله برنامه های نقشه، برنامه های حمل و نقل، و برنامه های مکان یابی مورد استفاده قرار می گیرند.</a:t>
            </a:r>
            <a:endParaRPr lang="fa-IR" sz="1800" kern="100" dirty="0">
              <a:effectLst/>
              <a:latin typeface="Calibri" panose="020F0502020204030204" pitchFamily="34" charset="0"/>
              <a:ea typeface="Calibri" panose="020F0502020204030204" pitchFamily="34" charset="0"/>
              <a:cs typeface="Vazir" panose="020B0603030804020204" pitchFamily="34" charset="-78"/>
            </a:endParaRPr>
          </a:p>
          <a:p>
            <a:pPr marL="914400" marR="0" algn="r" rtl="1">
              <a:lnSpc>
                <a:spcPct val="150000"/>
              </a:lnSpc>
              <a:spcAft>
                <a:spcPts val="800"/>
              </a:spcAft>
            </a:pPr>
            <a:endParaRPr lang="fa-IR" kern="100" dirty="0">
              <a:latin typeface="Calibri" panose="020F0502020204030204" pitchFamily="34" charset="0"/>
              <a:ea typeface="Calibri" panose="020F0502020204030204" pitchFamily="34" charset="0"/>
              <a:cs typeface="Vazir" panose="020B0603030804020204" pitchFamily="34" charset="-78"/>
            </a:endParaRPr>
          </a:p>
          <a:p>
            <a:pPr marL="914400" marR="0" algn="r" rtl="1">
              <a:lnSpc>
                <a:spcPct val="150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Symbol" panose="05050102010706020507" pitchFamily="18" charset="2"/>
              <a:buChar char=""/>
            </a:pPr>
            <a:r>
              <a:rPr lang="ar-SA" sz="2400" kern="100" dirty="0">
                <a:effectLst/>
                <a:latin typeface="Calibri" panose="020F0502020204030204" pitchFamily="34" charset="0"/>
                <a:ea typeface="Calibri" panose="020F0502020204030204" pitchFamily="34" charset="0"/>
                <a:cs typeface="Vazirmatn Black" pitchFamily="2" charset="-78"/>
              </a:rPr>
              <a:t>همگام سازی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های داده ابری برای همگام سازی داده ها در برنامه های موبایل، از جمله همگام سازی اطلاعات در چندین دستگاه و همگام سازی اطلاعات با سرور مورد استفاده قرار می گیرند.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B50AB37E-99D6-E3AD-E21E-DBA0501A3A97}"/>
              </a:ext>
            </a:extLst>
          </p:cNvPr>
          <p:cNvSpPr txBox="1"/>
          <p:nvPr/>
        </p:nvSpPr>
        <p:spPr>
          <a:xfrm>
            <a:off x="6690732" y="1101543"/>
            <a:ext cx="7315200" cy="1107996"/>
          </a:xfrm>
          <a:prstGeom prst="rect">
            <a:avLst/>
          </a:prstGeom>
          <a:noFill/>
        </p:spPr>
        <p:txBody>
          <a:bodyPr wrap="square">
            <a:spAutoFit/>
          </a:bodyPr>
          <a:lstStyle/>
          <a:p>
            <a:pPr marL="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کاربرد در برنامه های موبایل</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Image 1">
            <a:extLst>
              <a:ext uri="{FF2B5EF4-FFF2-40B4-BE49-F238E27FC236}">
                <a16:creationId xmlns:a16="http://schemas.microsoft.com/office/drawing/2014/main" id="{B49F0411-71B1-F2C6-EA86-D0A271A27A42}"/>
              </a:ext>
            </a:extLst>
          </p:cNvPr>
          <p:cNvPicPr>
            <a:picLocks noChangeAspect="1"/>
          </p:cNvPicPr>
          <p:nvPr/>
        </p:nvPicPr>
        <p:blipFill>
          <a:blip r:embed="rId2"/>
          <a:stretch>
            <a:fillRect/>
          </a:stretch>
        </p:blipFill>
        <p:spPr>
          <a:xfrm>
            <a:off x="12987992" y="2761599"/>
            <a:ext cx="541615" cy="541615"/>
          </a:xfrm>
          <a:prstGeom prst="rect">
            <a:avLst/>
          </a:prstGeom>
        </p:spPr>
      </p:pic>
      <p:pic>
        <p:nvPicPr>
          <p:cNvPr id="7" name="Image 2">
            <a:extLst>
              <a:ext uri="{FF2B5EF4-FFF2-40B4-BE49-F238E27FC236}">
                <a16:creationId xmlns:a16="http://schemas.microsoft.com/office/drawing/2014/main" id="{D675CE5C-31EE-1FF6-4DB9-9DE67619E393}"/>
              </a:ext>
            </a:extLst>
          </p:cNvPr>
          <p:cNvPicPr>
            <a:picLocks noChangeAspect="1"/>
          </p:cNvPicPr>
          <p:nvPr/>
        </p:nvPicPr>
        <p:blipFill>
          <a:blip r:embed="rId3"/>
          <a:stretch>
            <a:fillRect/>
          </a:stretch>
        </p:blipFill>
        <p:spPr>
          <a:xfrm>
            <a:off x="12987992" y="5347274"/>
            <a:ext cx="541615" cy="541615"/>
          </a:xfrm>
          <a:prstGeom prst="rect">
            <a:avLst/>
          </a:prstGeom>
        </p:spPr>
      </p:pic>
      <p:pic>
        <p:nvPicPr>
          <p:cNvPr id="8" name="Image 3">
            <a:extLst>
              <a:ext uri="{FF2B5EF4-FFF2-40B4-BE49-F238E27FC236}">
                <a16:creationId xmlns:a16="http://schemas.microsoft.com/office/drawing/2014/main" id="{185B3BBA-109C-C785-D521-B22CC005E9C2}"/>
              </a:ext>
            </a:extLst>
          </p:cNvPr>
          <p:cNvPicPr>
            <a:picLocks noChangeAspect="1"/>
          </p:cNvPicPr>
          <p:nvPr/>
        </p:nvPicPr>
        <p:blipFill>
          <a:blip r:embed="rId4"/>
          <a:stretch>
            <a:fillRect/>
          </a:stretch>
        </p:blipFill>
        <p:spPr>
          <a:xfrm>
            <a:off x="12987992" y="7932949"/>
            <a:ext cx="541615" cy="541615"/>
          </a:xfrm>
          <a:prstGeom prst="rect">
            <a:avLst/>
          </a:prstGeom>
        </p:spPr>
      </p:pic>
      <p:pic>
        <p:nvPicPr>
          <p:cNvPr id="2" name="Picture 1">
            <a:extLst>
              <a:ext uri="{FF2B5EF4-FFF2-40B4-BE49-F238E27FC236}">
                <a16:creationId xmlns:a16="http://schemas.microsoft.com/office/drawing/2014/main" id="{5B6947B4-031E-EBE8-D241-C552AA4ADFE7}"/>
              </a:ext>
            </a:extLst>
          </p:cNvPr>
          <p:cNvPicPr>
            <a:picLocks noChangeAspect="1"/>
          </p:cNvPicPr>
          <p:nvPr/>
        </p:nvPicPr>
        <p:blipFill>
          <a:blip r:embed="rId5"/>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1670544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CA00A7-2A2D-3BAC-03D0-3DCED6297DCB}"/>
              </a:ext>
            </a:extLst>
          </p:cNvPr>
          <p:cNvSpPr txBox="1"/>
          <p:nvPr/>
        </p:nvSpPr>
        <p:spPr>
          <a:xfrm>
            <a:off x="6730738" y="3325465"/>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latin typeface="Vazirmatn Black" pitchFamily="2" charset="-78"/>
                <a:ea typeface="Calibri" panose="020F0502020204030204" pitchFamily="34" charset="0"/>
                <a:cs typeface="Vazirmatn Black" pitchFamily="2" charset="-78"/>
              </a:rPr>
              <a:t>مقدمه</a:t>
            </a:r>
            <a:endParaRPr lang="en-US" sz="4800" kern="100" dirty="0">
              <a:solidFill>
                <a:srgbClr val="9966FF"/>
              </a:solidFill>
              <a:latin typeface="Vazirmatn Black" pitchFamily="2" charset="-78"/>
              <a:ea typeface="Calibri" panose="020F0502020204030204" pitchFamily="34" charset="0"/>
              <a:cs typeface="Vazirmatn Black" pitchFamily="2" charset="-78"/>
            </a:endParaRPr>
          </a:p>
        </p:txBody>
      </p:sp>
      <p:sp>
        <p:nvSpPr>
          <p:cNvPr id="5" name="TextBox 4">
            <a:extLst>
              <a:ext uri="{FF2B5EF4-FFF2-40B4-BE49-F238E27FC236}">
                <a16:creationId xmlns:a16="http://schemas.microsoft.com/office/drawing/2014/main" id="{A65CE8A2-BF36-CA82-2FCD-776EA2AEB630}"/>
              </a:ext>
            </a:extLst>
          </p:cNvPr>
          <p:cNvSpPr txBox="1"/>
          <p:nvPr/>
        </p:nvSpPr>
        <p:spPr>
          <a:xfrm>
            <a:off x="7890235" y="4845377"/>
            <a:ext cx="5976594" cy="1574149"/>
          </a:xfrm>
          <a:prstGeom prst="rect">
            <a:avLst/>
          </a:prstGeom>
          <a:noFill/>
        </p:spPr>
        <p:txBody>
          <a:bodyPr wrap="square">
            <a:spAutoFit/>
          </a:bodyPr>
          <a:lstStyle/>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محاسبات ابری یک مدل محاسباتی است که امکان دسترسی به منابع محاسباتی، مانند سرورها، ذخیره سازی و نرم افزار، را از طریق شبکه فراهم</a:t>
            </a:r>
            <a:r>
              <a:rPr lang="fa-IR" kern="100" dirty="0">
                <a:latin typeface="Calibri" panose="020F0502020204030204" pitchFamily="34" charset="0"/>
                <a:ea typeface="Calibri" panose="020F0502020204030204" pitchFamily="34" charset="0"/>
                <a:cs typeface="Arial" panose="020B0604020202020204" pitchFamily="34" charset="0"/>
              </a:rPr>
              <a:t> </a:t>
            </a:r>
            <a:r>
              <a:rPr lang="ar-SA" sz="1800" kern="100" dirty="0">
                <a:effectLst/>
                <a:latin typeface="Calibri" panose="020F0502020204030204" pitchFamily="34" charset="0"/>
                <a:ea typeface="Calibri" panose="020F0502020204030204" pitchFamily="34" charset="0"/>
                <a:cs typeface="Vazir" panose="020B0603030804020204" pitchFamily="34" charset="-78"/>
              </a:rPr>
              <a:t>می کند. . این مدل به جای خرید و نگهداری زیرساخت‌های محلی، استفاده از منابع محاسباتی را به‌صورت سرویس فراهم می‌کند.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4766C170-4AD1-652B-397B-87F53254FB68}"/>
              </a:ext>
            </a:extLst>
          </p:cNvPr>
          <p:cNvSpPr txBox="1"/>
          <p:nvPr/>
        </p:nvSpPr>
        <p:spPr>
          <a:xfrm>
            <a:off x="1027522" y="4845377"/>
            <a:ext cx="6570482" cy="981423"/>
          </a:xfrm>
          <a:prstGeom prst="rect">
            <a:avLst/>
          </a:prstGeom>
          <a:noFill/>
        </p:spPr>
        <p:txBody>
          <a:bodyPr wrap="square">
            <a:spAutoFit/>
          </a:bodyPr>
          <a:lstStyle/>
          <a:p>
            <a:pPr marL="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در دنیای امروز، این مدل به دلیل انعطاف‌پذیری، مقرون‌به‌صرفه بودن و سهولت استفاده، به یکی از راه‌حل‌های کلیدی برای سازمان‌ها و افراد تبدیل شده است</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C9683FA2-7D3A-7C99-E9EE-7CCB2CEE132D}"/>
              </a:ext>
            </a:extLst>
          </p:cNvPr>
          <p:cNvPicPr>
            <a:picLocks noChangeAspect="1"/>
          </p:cNvPicPr>
          <p:nvPr/>
        </p:nvPicPr>
        <p:blipFill>
          <a:blip r:embed="rId2"/>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188867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E520ABF-2EAF-8D91-A3C6-A8A5D08D4FEA}"/>
              </a:ext>
            </a:extLst>
          </p:cNvPr>
          <p:cNvGraphicFramePr>
            <a:graphicFrameLocks noGrp="1"/>
          </p:cNvGraphicFramePr>
          <p:nvPr>
            <p:extLst>
              <p:ext uri="{D42A27DB-BD31-4B8C-83A1-F6EECF244321}">
                <p14:modId xmlns:p14="http://schemas.microsoft.com/office/powerpoint/2010/main" val="1286869718"/>
              </p:ext>
            </p:extLst>
          </p:nvPr>
        </p:nvGraphicFramePr>
        <p:xfrm>
          <a:off x="323384" y="4553118"/>
          <a:ext cx="13983631" cy="3068513"/>
        </p:xfrm>
        <a:graphic>
          <a:graphicData uri="http://schemas.openxmlformats.org/drawingml/2006/table">
            <a:tbl>
              <a:tblPr firstRow="1" firstCol="1" bandRow="1">
                <a:tableStyleId>{5C22544A-7EE6-4342-B048-85BDC9FD1C3A}</a:tableStyleId>
              </a:tblPr>
              <a:tblGrid>
                <a:gridCol w="6366570">
                  <a:extLst>
                    <a:ext uri="{9D8B030D-6E8A-4147-A177-3AD203B41FA5}">
                      <a16:colId xmlns:a16="http://schemas.microsoft.com/office/drawing/2014/main" val="3029946794"/>
                    </a:ext>
                  </a:extLst>
                </a:gridCol>
                <a:gridCol w="5855167">
                  <a:extLst>
                    <a:ext uri="{9D8B030D-6E8A-4147-A177-3AD203B41FA5}">
                      <a16:colId xmlns:a16="http://schemas.microsoft.com/office/drawing/2014/main" val="3067505119"/>
                    </a:ext>
                  </a:extLst>
                </a:gridCol>
                <a:gridCol w="1761894">
                  <a:extLst>
                    <a:ext uri="{9D8B030D-6E8A-4147-A177-3AD203B41FA5}">
                      <a16:colId xmlns:a16="http://schemas.microsoft.com/office/drawing/2014/main" val="2542939928"/>
                    </a:ext>
                  </a:extLst>
                </a:gridCol>
              </a:tblGrid>
              <a:tr h="0">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پایگاه داده سنتی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پایگاه داده ابری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ویژگی‌ها</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489077127"/>
                  </a:ext>
                </a:extLst>
              </a:tr>
              <a:tr h="0">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هزینه‌های ثابت بالا برای زیرساخت، سخت‌افزار و نگهداری</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پرداخت به ازای استفاده و کاهش هزینه‌های اولیه</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هزینه‌ها</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387164533"/>
                  </a:ext>
                </a:extLst>
              </a:tr>
              <a:tr h="0">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نیاز به برنامه‌ریزی و خرید تجهیزات جدید</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مقیاس‌پذیری آسان و سریع با افزایش تقاضا</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مقیاس‌پذیری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19232471"/>
                  </a:ext>
                </a:extLst>
              </a:tr>
              <a:tr h="51057">
                <a:tc>
                  <a:txBody>
                    <a:bodyPr/>
                    <a:lstStyle/>
                    <a:p>
                      <a:pPr marL="0" marR="0" algn="r" rtl="1">
                        <a:lnSpc>
                          <a:spcPct val="107000"/>
                        </a:lnSpc>
                        <a:spcAft>
                          <a:spcPts val="800"/>
                        </a:spcAft>
                      </a:pPr>
                      <a:r>
                        <a:rPr lang="ar-SA" sz="2000" kern="100" dirty="0">
                          <a:effectLst/>
                          <a:latin typeface="Vazir" panose="020B0603030804020204" pitchFamily="34" charset="-78"/>
                          <a:cs typeface="Vazir" panose="020B0603030804020204" pitchFamily="34" charset="-78"/>
                        </a:rPr>
                        <a:t>نیاز به تیم</a:t>
                      </a:r>
                      <a:r>
                        <a:rPr lang="en-US" sz="2000" kern="100" dirty="0">
                          <a:effectLst/>
                          <a:latin typeface="Vazir" panose="020B0603030804020204" pitchFamily="34" charset="-78"/>
                          <a:cs typeface="Vazir" panose="020B0603030804020204" pitchFamily="34" charset="-78"/>
                        </a:rPr>
                        <a:t> IT  </a:t>
                      </a:r>
                      <a:r>
                        <a:rPr lang="ar-SA" sz="2000" kern="100" dirty="0">
                          <a:effectLst/>
                          <a:latin typeface="Vazir" panose="020B0603030804020204" pitchFamily="34" charset="-78"/>
                          <a:cs typeface="Vazir" panose="020B0603030804020204" pitchFamily="34" charset="-78"/>
                        </a:rPr>
                        <a:t>محلی برای مدیریت و نگهداری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مدیریت توسط ارائه‌دهنده خدمات ابری</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مدیریت</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2026959783"/>
                  </a:ext>
                </a:extLst>
              </a:tr>
              <a:tr h="0">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محدود به مکان فیزیکی سرور</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دسترسی از هر نقطه جهان با اتصال به اینترنت</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دسترسی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3773704167"/>
                  </a:ext>
                </a:extLst>
              </a:tr>
              <a:tr h="0">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کنترل کامل سازمان بر امنیت داده‌ها</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امنیت توسط ارائه‌دهندگان ابری تأمین می‌شود، اما ممکن است نگرانی‌هایی وجود داشته باشد</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امنیت</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4091910017"/>
                  </a:ext>
                </a:extLst>
              </a:tr>
              <a:tr h="0">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کمتر انعطاف‌پذیر به دلیل سختی تغییرات</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000" kern="100">
                          <a:effectLst/>
                          <a:latin typeface="Vazir" panose="020B0603030804020204" pitchFamily="34" charset="-78"/>
                          <a:cs typeface="Vazir" panose="020B0603030804020204" pitchFamily="34" charset="-78"/>
                        </a:rPr>
                        <a:t>انعطاف‌پذیر با امکان تغییر سریع تنظیمات و منابع</a:t>
                      </a:r>
                      <a:endParaRPr lang="en-US" sz="2000" kern="10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tc>
                  <a:txBody>
                    <a:bodyPr/>
                    <a:lstStyle/>
                    <a:p>
                      <a:pPr marL="0" marR="0" algn="r" rtl="1">
                        <a:lnSpc>
                          <a:spcPct val="107000"/>
                        </a:lnSpc>
                        <a:spcAft>
                          <a:spcPts val="800"/>
                        </a:spcAft>
                      </a:pPr>
                      <a:r>
                        <a:rPr lang="ar-SA" sz="2400" kern="0" dirty="0">
                          <a:effectLst/>
                          <a:latin typeface="Vazir" panose="020B0603030804020204" pitchFamily="34" charset="-78"/>
                          <a:cs typeface="Vazir" panose="020B0603030804020204" pitchFamily="34" charset="-78"/>
                        </a:rPr>
                        <a:t>انعطاف‌پذیری</a:t>
                      </a:r>
                      <a:endParaRPr lang="en-US" sz="2000" kern="100" dirty="0">
                        <a:effectLst/>
                        <a:latin typeface="Vazir" panose="020B0603030804020204" pitchFamily="34" charset="-78"/>
                        <a:ea typeface="Calibri" panose="020F0502020204030204" pitchFamily="34" charset="0"/>
                        <a:cs typeface="Vazir" panose="020B0603030804020204" pitchFamily="34" charset="-78"/>
                      </a:endParaRPr>
                    </a:p>
                  </a:txBody>
                  <a:tcPr marL="9525" marR="9525" marT="9525" marB="9525" anchor="ctr"/>
                </a:tc>
                <a:extLst>
                  <a:ext uri="{0D108BD9-81ED-4DB2-BD59-A6C34878D82A}">
                    <a16:rowId xmlns:a16="http://schemas.microsoft.com/office/drawing/2014/main" val="4033254441"/>
                  </a:ext>
                </a:extLst>
              </a:tr>
            </a:tbl>
          </a:graphicData>
        </a:graphic>
      </p:graphicFrame>
      <p:sp>
        <p:nvSpPr>
          <p:cNvPr id="4" name="TextBox 3">
            <a:extLst>
              <a:ext uri="{FF2B5EF4-FFF2-40B4-BE49-F238E27FC236}">
                <a16:creationId xmlns:a16="http://schemas.microsoft.com/office/drawing/2014/main" id="{AA055085-6C74-A906-6172-0187CC0B12AE}"/>
              </a:ext>
            </a:extLst>
          </p:cNvPr>
          <p:cNvSpPr txBox="1"/>
          <p:nvPr/>
        </p:nvSpPr>
        <p:spPr>
          <a:xfrm>
            <a:off x="4750420" y="3362891"/>
            <a:ext cx="9556595"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مقایسه پایگاه داده‌های سنتی و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64EE36B-1CF1-E5D9-F5C5-D1409CA1D09B}"/>
              </a:ext>
            </a:extLst>
          </p:cNvPr>
          <p:cNvPicPr>
            <a:picLocks noChangeAspect="1"/>
          </p:cNvPicPr>
          <p:nvPr/>
        </p:nvPicPr>
        <p:blipFill>
          <a:blip r:embed="rId2"/>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2513270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E3BAA3-3667-B0D7-1456-534466758C8C}"/>
              </a:ext>
            </a:extLst>
          </p:cNvPr>
          <p:cNvPicPr>
            <a:picLocks noChangeAspect="1"/>
          </p:cNvPicPr>
          <p:nvPr/>
        </p:nvPicPr>
        <p:blipFill>
          <a:blip r:embed="rId2"/>
          <a:stretch>
            <a:fillRect/>
          </a:stretch>
        </p:blipFill>
        <p:spPr>
          <a:xfrm>
            <a:off x="314325" y="819150"/>
            <a:ext cx="14001750" cy="9334500"/>
          </a:xfrm>
          <a:prstGeom prst="rect">
            <a:avLst/>
          </a:prstGeom>
        </p:spPr>
      </p:pic>
      <p:sp>
        <p:nvSpPr>
          <p:cNvPr id="5" name="TextBox 4">
            <a:extLst>
              <a:ext uri="{FF2B5EF4-FFF2-40B4-BE49-F238E27FC236}">
                <a16:creationId xmlns:a16="http://schemas.microsoft.com/office/drawing/2014/main" id="{27EFBD61-1350-6E61-F648-37C8D9798067}"/>
              </a:ext>
            </a:extLst>
          </p:cNvPr>
          <p:cNvSpPr txBox="1"/>
          <p:nvPr/>
        </p:nvSpPr>
        <p:spPr>
          <a:xfrm>
            <a:off x="658341" y="8907625"/>
            <a:ext cx="1538869" cy="882678"/>
          </a:xfrm>
          <a:prstGeom prst="rect">
            <a:avLst/>
          </a:prstGeom>
          <a:noFill/>
        </p:spPr>
        <p:txBody>
          <a:bodyPr wrap="square">
            <a:spAutoFit/>
          </a:bodyPr>
          <a:lstStyle/>
          <a:p>
            <a:pPr marL="0" marR="0" algn="r" rtl="1">
              <a:lnSpc>
                <a:spcPct val="107000"/>
              </a:lnSpc>
              <a:spcAft>
                <a:spcPts val="800"/>
              </a:spcAft>
            </a:pPr>
            <a:r>
              <a:rPr lang="en-US" sz="4800" kern="100" dirty="0">
                <a:solidFill>
                  <a:srgbClr val="9966FF"/>
                </a:solidFill>
                <a:effectLst/>
                <a:latin typeface="Vazirmatn Black" pitchFamily="2" charset="-78"/>
                <a:ea typeface="Calibri" panose="020F0502020204030204" pitchFamily="34" charset="0"/>
                <a:cs typeface="Vazirmatn Black" pitchFamily="2" charset="-78"/>
              </a:rPr>
              <a:t>END</a:t>
            </a:r>
            <a:endParaRPr lang="en-US" sz="4800" kern="100" dirty="0">
              <a:effectLst/>
              <a:latin typeface="Vazirmatn Black" pitchFamily="2" charset="-78"/>
              <a:ea typeface="Calibri" panose="020F0502020204030204" pitchFamily="34" charset="0"/>
              <a:cs typeface="Vazirmatn Black" pitchFamily="2" charset="-78"/>
            </a:endParaRPr>
          </a:p>
        </p:txBody>
      </p:sp>
      <p:pic>
        <p:nvPicPr>
          <p:cNvPr id="9" name="Picture 8">
            <a:extLst>
              <a:ext uri="{FF2B5EF4-FFF2-40B4-BE49-F238E27FC236}">
                <a16:creationId xmlns:a16="http://schemas.microsoft.com/office/drawing/2014/main" id="{0E7FBD72-ACDB-A187-854E-38E201C3994D}"/>
              </a:ext>
            </a:extLst>
          </p:cNvPr>
          <p:cNvPicPr>
            <a:picLocks noChangeAspect="1"/>
          </p:cNvPicPr>
          <p:nvPr/>
        </p:nvPicPr>
        <p:blipFill>
          <a:blip r:embed="rId3"/>
          <a:stretch>
            <a:fillRect/>
          </a:stretch>
        </p:blipFill>
        <p:spPr>
          <a:xfrm>
            <a:off x="-646163" y="7731842"/>
            <a:ext cx="4286250" cy="3429000"/>
          </a:xfrm>
          <a:prstGeom prst="rect">
            <a:avLst/>
          </a:prstGeom>
        </p:spPr>
      </p:pic>
      <p:pic>
        <p:nvPicPr>
          <p:cNvPr id="12" name="Picture 11">
            <a:extLst>
              <a:ext uri="{FF2B5EF4-FFF2-40B4-BE49-F238E27FC236}">
                <a16:creationId xmlns:a16="http://schemas.microsoft.com/office/drawing/2014/main" id="{5994E813-7DE5-BC1B-262A-E922DB1BB12D}"/>
              </a:ext>
            </a:extLst>
          </p:cNvPr>
          <p:cNvPicPr>
            <a:picLocks noChangeAspect="1"/>
          </p:cNvPicPr>
          <p:nvPr/>
        </p:nvPicPr>
        <p:blipFill>
          <a:blip r:embed="rId4"/>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261365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721325-8DF0-81FF-D264-BC348CF0D655}"/>
              </a:ext>
            </a:extLst>
          </p:cNvPr>
          <p:cNvPicPr>
            <a:picLocks noChangeAspect="1"/>
          </p:cNvPicPr>
          <p:nvPr/>
        </p:nvPicPr>
        <p:blipFill>
          <a:blip r:embed="rId2"/>
          <a:stretch>
            <a:fillRect/>
          </a:stretch>
        </p:blipFill>
        <p:spPr>
          <a:xfrm>
            <a:off x="9144000" y="0"/>
            <a:ext cx="5486400" cy="10972800"/>
          </a:xfrm>
          <a:prstGeom prst="rect">
            <a:avLst/>
          </a:prstGeom>
        </p:spPr>
      </p:pic>
      <p:sp>
        <p:nvSpPr>
          <p:cNvPr id="5" name="TextBox 4">
            <a:extLst>
              <a:ext uri="{FF2B5EF4-FFF2-40B4-BE49-F238E27FC236}">
                <a16:creationId xmlns:a16="http://schemas.microsoft.com/office/drawing/2014/main" id="{5450B570-B1CF-E24A-2278-B0D5EDD6849E}"/>
              </a:ext>
            </a:extLst>
          </p:cNvPr>
          <p:cNvSpPr txBox="1"/>
          <p:nvPr/>
        </p:nvSpPr>
        <p:spPr>
          <a:xfrm>
            <a:off x="365289" y="4598004"/>
            <a:ext cx="7348194" cy="3181384"/>
          </a:xfrm>
          <a:prstGeom prst="rect">
            <a:avLst/>
          </a:prstGeom>
          <a:noFill/>
        </p:spPr>
        <p:txBody>
          <a:bodyPr wrap="square">
            <a:spAutoFit/>
          </a:bodyPr>
          <a:lstStyle/>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انعطاف پذیری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امکان افزایش یا کاهش منابع محاسباتی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مورد نیاز به‌صورت سریع و آسان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کاهش هزینه ها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صرفه‌جویی در هزینه‌های نگهداری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و مدیریت زیرساخت‌ها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افزایش بهره وری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fa-IR" sz="1800" kern="100" dirty="0">
                <a:effectLst/>
                <a:latin typeface="Calibri" panose="020F0502020204030204" pitchFamily="34" charset="0"/>
                <a:ea typeface="Calibri" panose="020F0502020204030204" pitchFamily="34" charset="0"/>
                <a:cs typeface="Vazir" panose="020B0603030804020204" pitchFamily="34" charset="-78"/>
              </a:rPr>
              <a:t>د</a:t>
            </a:r>
            <a:r>
              <a:rPr lang="ar-SA" sz="1800" kern="100" dirty="0">
                <a:effectLst/>
                <a:latin typeface="Calibri" panose="020F0502020204030204" pitchFamily="34" charset="0"/>
                <a:ea typeface="Calibri" panose="020F0502020204030204" pitchFamily="34" charset="0"/>
                <a:cs typeface="Vazir" panose="020B0603030804020204" pitchFamily="34" charset="-78"/>
              </a:rPr>
              <a:t>سترسی به منابع در هر زمان و مکان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A321E4CA-B25E-613C-6D55-F6386CC46C43}"/>
              </a:ext>
            </a:extLst>
          </p:cNvPr>
          <p:cNvSpPr txBox="1"/>
          <p:nvPr/>
        </p:nvSpPr>
        <p:spPr>
          <a:xfrm>
            <a:off x="398283" y="3359555"/>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latin typeface="Vazirmatn Black" pitchFamily="2" charset="-78"/>
                <a:ea typeface="Calibri" panose="020F0502020204030204" pitchFamily="34" charset="0"/>
                <a:cs typeface="Vazirmatn Black" pitchFamily="2" charset="-78"/>
              </a:rPr>
              <a:t>مزایای محاسبات ابری</a:t>
            </a:r>
            <a:endParaRPr lang="en-US" sz="4800" kern="100" dirty="0">
              <a:solidFill>
                <a:srgbClr val="9966FF"/>
              </a:solidFill>
              <a:latin typeface="Vazirmatn Black" pitchFamily="2" charset="-78"/>
              <a:ea typeface="Calibri" panose="020F0502020204030204" pitchFamily="34" charset="0"/>
              <a:cs typeface="Vazirmatn Black" pitchFamily="2" charset="-78"/>
            </a:endParaRPr>
          </a:p>
        </p:txBody>
      </p:sp>
      <p:pic>
        <p:nvPicPr>
          <p:cNvPr id="2" name="Picture 1">
            <a:extLst>
              <a:ext uri="{FF2B5EF4-FFF2-40B4-BE49-F238E27FC236}">
                <a16:creationId xmlns:a16="http://schemas.microsoft.com/office/drawing/2014/main" id="{A9E34677-5D86-64E3-D87E-A59E78BD8B93}"/>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818637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ultiplication Sign 5">
            <a:extLst>
              <a:ext uri="{FF2B5EF4-FFF2-40B4-BE49-F238E27FC236}">
                <a16:creationId xmlns:a16="http://schemas.microsoft.com/office/drawing/2014/main" id="{B09BE758-72AC-8C7F-335D-D6BCA0A4D26A}"/>
              </a:ext>
            </a:extLst>
          </p:cNvPr>
          <p:cNvSpPr/>
          <p:nvPr/>
        </p:nvSpPr>
        <p:spPr>
          <a:xfrm>
            <a:off x="744718" y="2507530"/>
            <a:ext cx="4260915" cy="496792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354F3A-C6C2-445E-959D-F8842068741E}"/>
              </a:ext>
            </a:extLst>
          </p:cNvPr>
          <p:cNvSpPr txBox="1"/>
          <p:nvPr/>
        </p:nvSpPr>
        <p:spPr>
          <a:xfrm>
            <a:off x="5938886" y="3240468"/>
            <a:ext cx="7315200" cy="5974071"/>
          </a:xfrm>
          <a:prstGeom prst="rect">
            <a:avLst/>
          </a:prstGeom>
          <a:noFill/>
        </p:spPr>
        <p:txBody>
          <a:bodyPr wrap="square">
            <a:spAutoFit/>
          </a:bodyPr>
          <a:lstStyle/>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زیرساخت به عنوان خدمات </a:t>
            </a:r>
            <a:r>
              <a:rPr lang="en-US" sz="1800" kern="100" dirty="0">
                <a:effectLst/>
                <a:latin typeface="Vazirmatn Black" pitchFamily="2" charset="-78"/>
                <a:ea typeface="Calibri" panose="020F0502020204030204" pitchFamily="34" charset="0"/>
                <a:cs typeface="Arial" panose="020B0604020202020204" pitchFamily="34" charset="0"/>
              </a:rPr>
              <a:t>(IaaS)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ارائه دهنده خدمات، زیرساخت های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سخت افزاری مانند سرورها، ذخیره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سازی و شبکه را به عنوان یک سرویس</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در اختیار مشتری قرار می دهد.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پلتفرم به عنوان خدمات </a:t>
            </a:r>
            <a:r>
              <a:rPr lang="en-US" sz="1800" kern="100" dirty="0">
                <a:effectLst/>
                <a:latin typeface="Vazirmatn Black" pitchFamily="2" charset="-78"/>
                <a:ea typeface="Calibri" panose="020F0502020204030204" pitchFamily="34" charset="0"/>
                <a:cs typeface="Arial" panose="020B0604020202020204" pitchFamily="34" charset="0"/>
              </a:rPr>
              <a:t>(PaaS)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ارائه دهنده خدمات، پلتفرم توسعه و</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اجرای برنامه های کاربردی را به عنوان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یک سرویس در اختیار مشتری قرار می دهد.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نرم افزار به عنوان خدمات </a:t>
            </a:r>
            <a:r>
              <a:rPr lang="en-US" sz="1800" kern="100" dirty="0">
                <a:effectLst/>
                <a:latin typeface="Vazirmatn Black" pitchFamily="2" charset="-78"/>
                <a:ea typeface="Calibri" panose="020F0502020204030204" pitchFamily="34" charset="0"/>
                <a:cs typeface="Arial" panose="020B0604020202020204" pitchFamily="34" charset="0"/>
              </a:rPr>
              <a:t> (SaaS)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ارائه دهنده خدمات، نرم افزارهای کاربردی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را به عنوان یک سرویس در اختیار مشتری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قرار می دهد. مشتریان می توانند از طریق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مرورگر وب یا برنامه های کاربردی موبایل به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این نرم افزارها دسترسی داشته باشند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F78ABBF2-8A7E-1E12-6B3E-947B3926802A}"/>
              </a:ext>
            </a:extLst>
          </p:cNvPr>
          <p:cNvSpPr txBox="1"/>
          <p:nvPr/>
        </p:nvSpPr>
        <p:spPr>
          <a:xfrm>
            <a:off x="5938886" y="1785281"/>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انواع خدمات محاسبات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C9E6982C-962F-ED4C-532F-620523075A70}"/>
              </a:ext>
            </a:extLst>
          </p:cNvPr>
          <p:cNvPicPr>
            <a:picLocks noChangeAspect="1"/>
          </p:cNvPicPr>
          <p:nvPr/>
        </p:nvPicPr>
        <p:blipFill>
          <a:blip r:embed="rId2"/>
          <a:stretch>
            <a:fillRect/>
          </a:stretch>
        </p:blipFill>
        <p:spPr>
          <a:xfrm>
            <a:off x="-371929" y="0"/>
            <a:ext cx="6172200" cy="10972800"/>
          </a:xfrm>
          <a:prstGeom prst="rect">
            <a:avLst/>
          </a:prstGeom>
        </p:spPr>
      </p:pic>
      <p:pic>
        <p:nvPicPr>
          <p:cNvPr id="2" name="Picture 1">
            <a:extLst>
              <a:ext uri="{FF2B5EF4-FFF2-40B4-BE49-F238E27FC236}">
                <a16:creationId xmlns:a16="http://schemas.microsoft.com/office/drawing/2014/main" id="{E31B643F-AF9B-759B-75A7-AEB6332B91BE}"/>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64014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2B6D2-CD68-E4B4-66A6-D6579B0B8611}"/>
              </a:ext>
            </a:extLst>
          </p:cNvPr>
          <p:cNvSpPr txBox="1"/>
          <p:nvPr/>
        </p:nvSpPr>
        <p:spPr>
          <a:xfrm>
            <a:off x="2262433" y="3998564"/>
            <a:ext cx="5052767" cy="4378250"/>
          </a:xfrm>
          <a:prstGeom prst="rect">
            <a:avLst/>
          </a:prstGeom>
          <a:noFill/>
        </p:spPr>
        <p:txBody>
          <a:bodyPr wrap="square">
            <a:spAutoFit/>
          </a:bodyPr>
          <a:lstStyle/>
          <a:p>
            <a:pPr marL="342900" marR="0" lvl="0" indent="-342900" algn="r" rtl="1">
              <a:lnSpc>
                <a:spcPct val="107000"/>
              </a:lnSpc>
              <a:spcAft>
                <a:spcPts val="800"/>
              </a:spcAft>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Vazir" panose="020B0603030804020204" pitchFamily="34" charset="-78"/>
              </a:rPr>
              <a:t>مدل عمومی</a:t>
            </a:r>
            <a:r>
              <a:rPr lang="en-US" sz="1800" b="1" kern="100" dirty="0">
                <a:effectLst/>
                <a:latin typeface="Vazir" panose="020B0603030804020204" pitchFamily="34" charset="-78"/>
                <a:ea typeface="Calibri" panose="020F0502020204030204" pitchFamily="34" charset="0"/>
                <a:cs typeface="Arial" panose="020B0604020202020204" pitchFamily="34" charset="0"/>
              </a:rPr>
              <a:t> (Public)</a:t>
            </a: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منابع محاسباتی برای عموم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قابل دسترس هستند</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07000"/>
              </a:lnSpc>
              <a:spcAft>
                <a:spcPts val="800"/>
              </a:spcAft>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Vazir" panose="020B0603030804020204" pitchFamily="34" charset="-78"/>
              </a:rPr>
              <a:t>مدل خصوصی</a:t>
            </a:r>
            <a:r>
              <a:rPr lang="en-US" sz="1800" b="1" kern="100" dirty="0">
                <a:effectLst/>
                <a:latin typeface="Vazir" panose="020B0603030804020204" pitchFamily="34" charset="-78"/>
                <a:ea typeface="Calibri" panose="020F0502020204030204" pitchFamily="34" charset="0"/>
                <a:cs typeface="Arial" panose="020B0604020202020204" pitchFamily="34" charset="0"/>
              </a:rPr>
              <a:t> (Private)</a:t>
            </a: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just"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منابع به طور اختصاصی برای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just"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یک سازمان ارائه می‌شوند</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07000"/>
              </a:lnSpc>
              <a:spcAft>
                <a:spcPts val="800"/>
              </a:spcAft>
              <a:buFont typeface="Symbol" panose="05050102010706020507" pitchFamily="18" charset="2"/>
              <a:buChar char=""/>
              <a:tabLst>
                <a:tab pos="457200" algn="l"/>
              </a:tabLst>
            </a:pPr>
            <a:r>
              <a:rPr lang="ar-SA" sz="1800" b="1" kern="100" dirty="0">
                <a:effectLst/>
                <a:latin typeface="Calibri" panose="020F0502020204030204" pitchFamily="34" charset="0"/>
                <a:ea typeface="Calibri" panose="020F0502020204030204" pitchFamily="34" charset="0"/>
                <a:cs typeface="Vazir" panose="020B0603030804020204" pitchFamily="34" charset="-78"/>
              </a:rPr>
              <a:t>مدل ترکیبی</a:t>
            </a:r>
            <a:r>
              <a:rPr lang="en-US" sz="1800" b="1" kern="100" dirty="0">
                <a:effectLst/>
                <a:latin typeface="Vazir" panose="020B0603030804020204" pitchFamily="34" charset="-78"/>
                <a:ea typeface="Calibri" panose="020F0502020204030204" pitchFamily="34" charset="0"/>
                <a:cs typeface="Arial" panose="020B0604020202020204" pitchFamily="34" charset="0"/>
              </a:rPr>
              <a:t> (Hybrid)</a:t>
            </a: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ترکیبی از مدل‌های عمومی و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457200" marR="0" algn="r" rtl="1">
              <a:lnSpc>
                <a:spcPct val="107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خصوصی برای ایجاد یک سیستم بهینه</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8F11AC9D-BD89-473E-2FCA-89A1A51FAEBC}"/>
              </a:ext>
            </a:extLst>
          </p:cNvPr>
          <p:cNvSpPr txBox="1"/>
          <p:nvPr/>
        </p:nvSpPr>
        <p:spPr>
          <a:xfrm>
            <a:off x="0" y="2897643"/>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استقرار محاسبات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Multiplication Sign 5">
            <a:extLst>
              <a:ext uri="{FF2B5EF4-FFF2-40B4-BE49-F238E27FC236}">
                <a16:creationId xmlns:a16="http://schemas.microsoft.com/office/drawing/2014/main" id="{1F11287A-C669-EB77-4E92-8B73BB7D28AC}"/>
              </a:ext>
            </a:extLst>
          </p:cNvPr>
          <p:cNvSpPr/>
          <p:nvPr/>
        </p:nvSpPr>
        <p:spPr>
          <a:xfrm>
            <a:off x="9945278" y="2498103"/>
            <a:ext cx="3874417" cy="5674936"/>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BEA741-B1EF-1B76-5214-95843AED0186}"/>
              </a:ext>
            </a:extLst>
          </p:cNvPr>
          <p:cNvPicPr>
            <a:picLocks noChangeAspect="1"/>
          </p:cNvPicPr>
          <p:nvPr/>
        </p:nvPicPr>
        <p:blipFill>
          <a:blip r:embed="rId3"/>
          <a:stretch>
            <a:fillRect/>
          </a:stretch>
        </p:blipFill>
        <p:spPr>
          <a:xfrm>
            <a:off x="8458200" y="0"/>
            <a:ext cx="6172200" cy="10972800"/>
          </a:xfrm>
          <a:prstGeom prst="rect">
            <a:avLst/>
          </a:prstGeom>
        </p:spPr>
      </p:pic>
      <p:pic>
        <p:nvPicPr>
          <p:cNvPr id="2" name="Picture 1">
            <a:extLst>
              <a:ext uri="{FF2B5EF4-FFF2-40B4-BE49-F238E27FC236}">
                <a16:creationId xmlns:a16="http://schemas.microsoft.com/office/drawing/2014/main" id="{3D1F5E5D-96B4-6A25-4F61-088B9B39190A}"/>
              </a:ext>
            </a:extLst>
          </p:cNvPr>
          <p:cNvPicPr>
            <a:picLocks noChangeAspect="1"/>
          </p:cNvPicPr>
          <p:nvPr/>
        </p:nvPicPr>
        <p:blipFill>
          <a:blip r:embed="rId4"/>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703606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9DE2EE-E7DE-2778-AFD7-08013B7C4ECC}"/>
              </a:ext>
            </a:extLst>
          </p:cNvPr>
          <p:cNvPicPr>
            <a:picLocks noChangeAspect="1"/>
          </p:cNvPicPr>
          <p:nvPr/>
        </p:nvPicPr>
        <p:blipFill>
          <a:blip r:embed="rId2"/>
          <a:stretch>
            <a:fillRect/>
          </a:stretch>
        </p:blipFill>
        <p:spPr>
          <a:xfrm>
            <a:off x="0" y="0"/>
            <a:ext cx="5486400" cy="10972800"/>
          </a:xfrm>
          <a:prstGeom prst="rect">
            <a:avLst/>
          </a:prstGeom>
        </p:spPr>
      </p:pic>
      <p:sp>
        <p:nvSpPr>
          <p:cNvPr id="4" name="TextBox 3">
            <a:extLst>
              <a:ext uri="{FF2B5EF4-FFF2-40B4-BE49-F238E27FC236}">
                <a16:creationId xmlns:a16="http://schemas.microsoft.com/office/drawing/2014/main" id="{2A84BDA2-097F-4F36-AB06-7617AE04A835}"/>
              </a:ext>
            </a:extLst>
          </p:cNvPr>
          <p:cNvSpPr txBox="1"/>
          <p:nvPr/>
        </p:nvSpPr>
        <p:spPr>
          <a:xfrm>
            <a:off x="6779942" y="4603722"/>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پايگاه داده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FE87FD06-85A6-DA03-5B05-0ADCE99F3956}"/>
              </a:ext>
            </a:extLst>
          </p:cNvPr>
          <p:cNvSpPr txBox="1"/>
          <p:nvPr/>
        </p:nvSpPr>
        <p:spPr>
          <a:xfrm>
            <a:off x="6601522" y="5704960"/>
            <a:ext cx="7404409" cy="1719702"/>
          </a:xfrm>
          <a:prstGeom prst="rect">
            <a:avLst/>
          </a:prstGeom>
          <a:noFill/>
        </p:spPr>
        <p:txBody>
          <a:bodyPr wrap="square">
            <a:spAutoFit/>
          </a:bodyPr>
          <a:lstStyle/>
          <a:p>
            <a:pPr algn="r" rtl="1">
              <a:lnSpc>
                <a:spcPct val="150000"/>
              </a:lnSpc>
            </a:pPr>
            <a:r>
              <a:rPr lang="fa-IR" sz="1800" b="0" i="0" u="none" strike="noStrike" baseline="0" dirty="0">
                <a:solidFill>
                  <a:srgbClr val="272525"/>
                </a:solidFill>
                <a:latin typeface="Vazir" panose="020B0603030804020204" pitchFamily="34" charset="-78"/>
                <a:cs typeface="Vazir" panose="020B0603030804020204" pitchFamily="34" charset="-78"/>
              </a:rPr>
              <a:t>در این ارائه به دنیای پايگاه داده ابری خواهیم پرداخت و مزایا، انواع، انتخاب و چالش های آن</a:t>
            </a:r>
            <a:r>
              <a:rPr lang="en-US" sz="1800" b="0" i="0" u="none" strike="noStrike" baseline="0" dirty="0">
                <a:solidFill>
                  <a:srgbClr val="272525"/>
                </a:solidFill>
                <a:latin typeface="Vazir" panose="020B0603030804020204" pitchFamily="34" charset="-78"/>
                <a:cs typeface="Vazir" panose="020B0603030804020204" pitchFamily="34" charset="-78"/>
              </a:rPr>
              <a:t> </a:t>
            </a:r>
            <a:r>
              <a:rPr lang="fa-IR" sz="1800" b="0" i="0" u="none" strike="noStrike" baseline="0" dirty="0">
                <a:solidFill>
                  <a:srgbClr val="272525"/>
                </a:solidFill>
                <a:latin typeface="Vazir" panose="020B0603030804020204" pitchFamily="34" charset="-78"/>
                <a:cs typeface="Vazir" panose="020B0603030804020204" pitchFamily="34" charset="-78"/>
              </a:rPr>
              <a:t>را بررسی خواهیم کرد. این تکنولوژی نوظهور که به سرعت در حال تحول است، نویدبخش</a:t>
            </a:r>
            <a:r>
              <a:rPr lang="en-US" sz="1800" b="0" i="0" u="none" strike="noStrike" baseline="0" dirty="0">
                <a:solidFill>
                  <a:srgbClr val="272525"/>
                </a:solidFill>
                <a:latin typeface="Vazir" panose="020B0603030804020204" pitchFamily="34" charset="-78"/>
                <a:cs typeface="Vazir" panose="020B0603030804020204" pitchFamily="34" charset="-78"/>
              </a:rPr>
              <a:t> </a:t>
            </a:r>
            <a:r>
              <a:rPr lang="fa-IR" sz="1800" b="0" i="0" u="none" strike="noStrike" baseline="0" dirty="0">
                <a:solidFill>
                  <a:srgbClr val="272525"/>
                </a:solidFill>
                <a:latin typeface="Vazir" panose="020B0603030804020204" pitchFamily="34" charset="-78"/>
                <a:cs typeface="Vazir" panose="020B0603030804020204" pitchFamily="34" charset="-78"/>
              </a:rPr>
              <a:t>انقلابی در نحوه ذخیره سازی، مدیریت و دسترسی به داده ها در دنیای امروز است</a:t>
            </a:r>
            <a:endParaRPr lang="en-US" dirty="0">
              <a:latin typeface="Vazir" panose="020B0603030804020204" pitchFamily="34" charset="-78"/>
              <a:cs typeface="Vazir" panose="020B0603030804020204" pitchFamily="34" charset="-78"/>
            </a:endParaRPr>
          </a:p>
        </p:txBody>
      </p:sp>
      <p:pic>
        <p:nvPicPr>
          <p:cNvPr id="3" name="Picture 2">
            <a:extLst>
              <a:ext uri="{FF2B5EF4-FFF2-40B4-BE49-F238E27FC236}">
                <a16:creationId xmlns:a16="http://schemas.microsoft.com/office/drawing/2014/main" id="{F5402C22-9075-C2AB-8EB8-24C74EECE9EF}"/>
              </a:ext>
            </a:extLst>
          </p:cNvPr>
          <p:cNvPicPr>
            <a:picLocks noChangeAspect="1"/>
          </p:cNvPicPr>
          <p:nvPr/>
        </p:nvPicPr>
        <p:blipFill>
          <a:blip r:embed="rId3"/>
          <a:stretch>
            <a:fillRect/>
          </a:stretch>
        </p:blipFill>
        <p:spPr>
          <a:xfrm>
            <a:off x="12882715" y="10498736"/>
            <a:ext cx="1633007" cy="377061"/>
          </a:xfrm>
          <a:prstGeom prst="rect">
            <a:avLst/>
          </a:prstGeom>
        </p:spPr>
      </p:pic>
    </p:spTree>
    <p:extLst>
      <p:ext uri="{BB962C8B-B14F-4D97-AF65-F5344CB8AC3E}">
        <p14:creationId xmlns:p14="http://schemas.microsoft.com/office/powerpoint/2010/main" val="4197850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A78525F-8209-288F-62E1-B360DED71B80}"/>
              </a:ext>
            </a:extLst>
          </p:cNvPr>
          <p:cNvSpPr txBox="1"/>
          <p:nvPr/>
        </p:nvSpPr>
        <p:spPr>
          <a:xfrm>
            <a:off x="6010508" y="4065417"/>
            <a:ext cx="7315200"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معرفی پايگاه داده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2999A55-B41A-4623-B848-907D730E1D3D}"/>
              </a:ext>
            </a:extLst>
          </p:cNvPr>
          <p:cNvSpPr txBox="1"/>
          <p:nvPr/>
        </p:nvSpPr>
        <p:spPr>
          <a:xfrm>
            <a:off x="1248939" y="5133098"/>
            <a:ext cx="12076769" cy="1304203"/>
          </a:xfrm>
          <a:prstGeom prst="rect">
            <a:avLst/>
          </a:prstGeom>
          <a:noFill/>
        </p:spPr>
        <p:txBody>
          <a:bodyPr wrap="square">
            <a:spAutoFit/>
          </a:bodyPr>
          <a:lstStyle/>
          <a:p>
            <a:pPr marL="4572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پایگاه داده ابری نوعی سیستم مدیریت پایگاه داده است که بر روی زیرساخت‌های ابری اجرا می‌شود. داده‌ها به جای ذخیره در سرورهای محلی، در مراکز داده ابری ذخیره می‌شوند. این تکنولوژی به دلیل صرفه‌جویی در هزینه، مقیاس‌پذیری، دسترسی آسان و امنیت بالا محبوبیت یافته است</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DDFA0E5-CF4B-9275-D8CD-EECC8816C19C}"/>
              </a:ext>
            </a:extLst>
          </p:cNvPr>
          <p:cNvPicPr>
            <a:picLocks noChangeAspect="1"/>
          </p:cNvPicPr>
          <p:nvPr/>
        </p:nvPicPr>
        <p:blipFill>
          <a:blip r:embed="rId3"/>
          <a:stretch>
            <a:fillRect/>
          </a:stretch>
        </p:blipFill>
        <p:spPr>
          <a:xfrm>
            <a:off x="12882715" y="10498736"/>
            <a:ext cx="1633007" cy="37706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C562FDC-D4B6-2395-5AFA-8782CDC81535}"/>
              </a:ext>
            </a:extLst>
          </p:cNvPr>
          <p:cNvSpPr txBox="1"/>
          <p:nvPr/>
        </p:nvSpPr>
        <p:spPr>
          <a:xfrm>
            <a:off x="7593980" y="3545173"/>
            <a:ext cx="6746488" cy="5972148"/>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صرفه جویی در هزینه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شما دیگر نیازی به سرمایه گذاری در زیرساخت های محلی مانند سرورها، سیستم های ذخیره سازی و نرم افزارها ندارید. هزینه ها به صورت ماهانه و بر اساس استفاده شما از سرویس محاسبه می شوند.(کاهش هزینه‌های سرمایه‌گذاری در زیرساخت‌های محلی)</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مقیاس پذیری بالا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با توجه به نیازتان به راحتی می توانید منابع ذخیره سازی، پردازش و شبکه را افزایش یا کاهش دهید. این امر به شما اجازه می دهد تا به سرعت به تغییرات در تقاضا برای داده ها پاسخ دهید.(انعطاف‌پذیری در پاسخ به تغییرات تقاضا)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en-US" sz="1800" kern="100" dirty="0">
                <a:effectLst/>
                <a:latin typeface="Vazir" panose="020B0603030804020204" pitchFamily="34" charset="-78"/>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9535FE9-1868-BB87-08DE-417616ADCABD}"/>
              </a:ext>
            </a:extLst>
          </p:cNvPr>
          <p:cNvSpPr txBox="1"/>
          <p:nvPr/>
        </p:nvSpPr>
        <p:spPr>
          <a:xfrm>
            <a:off x="401444" y="3545173"/>
            <a:ext cx="7025268" cy="5556649"/>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امنیت بالا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شرکت های ارائه دهنده خدمات پایگاه داده ابری، معمولا از سیستم های امنیتی قوی برای محافظت از داده های شما استفاده می کنند</a:t>
            </a:r>
            <a:r>
              <a:rPr lang="en-US" sz="1800" kern="100" dirty="0">
                <a:effectLst/>
                <a:latin typeface="Vazir" panose="020B0603030804020204" pitchFamily="34" charset="-78"/>
                <a:ea typeface="Calibri" panose="020F0502020204030204" pitchFamily="34" charset="0"/>
                <a:cs typeface="Arial" panose="020B0604020202020204" pitchFamily="34" charset="0"/>
              </a:rPr>
              <a:t>.</a:t>
            </a:r>
            <a:r>
              <a:rPr lang="ar-SA" sz="1800" kern="100" dirty="0">
                <a:effectLst/>
                <a:latin typeface="Calibri" panose="020F0502020204030204" pitchFamily="34" charset="0"/>
                <a:ea typeface="Calibri" panose="020F0502020204030204" pitchFamily="34" charset="0"/>
                <a:cs typeface="Vazir" panose="020B0603030804020204" pitchFamily="34" charset="-78"/>
              </a:rPr>
              <a:t> شما از مزایای متخصصان امنیتی و سیستم های پیشرفته امنیتی بهره مند می شوید.(استفاده از فناوری‌های امنیتی پیشرفته)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en-US" sz="1800" kern="100" dirty="0">
                <a:effectLst/>
                <a:latin typeface="Vazir" panose="020B0603030804020204" pitchFamily="34" charset="-78"/>
                <a:ea typeface="Calibri" panose="020F0502020204030204" pitchFamily="34" charset="0"/>
                <a:cs typeface="Arial" panose="020B0604020202020204" pitchFamily="34" charset="0"/>
              </a:rPr>
              <a:t> </a:t>
            </a:r>
          </a:p>
          <a:p>
            <a:pPr marL="914400" marR="0" algn="r" rtl="1">
              <a:lnSpc>
                <a:spcPct val="150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دسترسی آسان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با استفاده از یک رابط کاربری ساده می توانید به داده هایتان از هر نقطه جهان و در هر زمان دسترسی داشته باشید. این امر کار با داده ها را برای تیم های مختلف تسهیل می کند.(امکان دسترسی به داده‌ها از هر نقطه و هر زمان)</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738713AB-A4EE-9250-E193-7CC870173764}"/>
              </a:ext>
            </a:extLst>
          </p:cNvPr>
          <p:cNvSpPr txBox="1"/>
          <p:nvPr/>
        </p:nvSpPr>
        <p:spPr>
          <a:xfrm>
            <a:off x="5687122" y="1913233"/>
            <a:ext cx="8653346" cy="882678"/>
          </a:xfrm>
          <a:prstGeom prst="rect">
            <a:avLst/>
          </a:prstGeom>
          <a:noFill/>
        </p:spPr>
        <p:txBody>
          <a:bodyPr wrap="square">
            <a:spAutoFit/>
          </a:bodyPr>
          <a:lstStyle/>
          <a:p>
            <a:pPr marL="0" marR="0" algn="r" rtl="1">
              <a:lnSpc>
                <a:spcPct val="107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مزایای استفاده از پایگاه داده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989106B-1D45-32FB-98ED-7491FEA7DCB8}"/>
              </a:ext>
            </a:extLst>
          </p:cNvPr>
          <p:cNvPicPr>
            <a:picLocks noChangeAspect="1"/>
          </p:cNvPicPr>
          <p:nvPr/>
        </p:nvPicPr>
        <p:blipFill>
          <a:blip r:embed="rId3"/>
          <a:stretch>
            <a:fillRect/>
          </a:stretch>
        </p:blipFill>
        <p:spPr>
          <a:xfrm>
            <a:off x="12882715" y="10498736"/>
            <a:ext cx="1633007" cy="3770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6" name="Shape 4"/>
          <p:cNvSpPr/>
          <p:nvPr/>
        </p:nvSpPr>
        <p:spPr>
          <a:xfrm>
            <a:off x="7423547" y="3991689"/>
            <a:ext cx="6448663"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9" name="Shape 7"/>
          <p:cNvSpPr/>
          <p:nvPr/>
        </p:nvSpPr>
        <p:spPr>
          <a:xfrm>
            <a:off x="454793" y="3952314"/>
            <a:ext cx="6448663"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12" name="Shape 10"/>
          <p:cNvSpPr/>
          <p:nvPr/>
        </p:nvSpPr>
        <p:spPr>
          <a:xfrm>
            <a:off x="7423547" y="6167676"/>
            <a:ext cx="6448663"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16" name="TextBox 15">
            <a:extLst>
              <a:ext uri="{FF2B5EF4-FFF2-40B4-BE49-F238E27FC236}">
                <a16:creationId xmlns:a16="http://schemas.microsoft.com/office/drawing/2014/main" id="{F94B2247-8F82-31FF-A267-44417332AF73}"/>
              </a:ext>
            </a:extLst>
          </p:cNvPr>
          <p:cNvSpPr txBox="1"/>
          <p:nvPr/>
        </p:nvSpPr>
        <p:spPr>
          <a:xfrm>
            <a:off x="6860407" y="3986840"/>
            <a:ext cx="7315200" cy="1924886"/>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پایگاه داده رابطه ای</a:t>
            </a:r>
            <a:r>
              <a:rPr lang="en-US" sz="1800" kern="100" dirty="0">
                <a:effectLst/>
                <a:latin typeface="Vazirmatn Black" pitchFamily="2" charset="-78"/>
                <a:ea typeface="Calibri" panose="020F0502020204030204" pitchFamily="34" charset="0"/>
                <a:cs typeface="Arial" panose="020B0604020202020204" pitchFamily="34" charset="0"/>
              </a:rPr>
              <a:t> (RDBMS)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این نوع پایگاه داده از مدل رابطه ای برای ذخیره سازی داده ها استفاده می کند و به مدیریت داده های ساختاریافته می پردازد.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(مدیریت داده‌های ساختاریافته)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8CDAA1B-A874-08FE-9C32-B803016862B5}"/>
              </a:ext>
            </a:extLst>
          </p:cNvPr>
          <p:cNvSpPr txBox="1"/>
          <p:nvPr/>
        </p:nvSpPr>
        <p:spPr>
          <a:xfrm>
            <a:off x="7586866" y="6150326"/>
            <a:ext cx="6588834" cy="1822294"/>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انبار داده</a:t>
            </a:r>
            <a:r>
              <a:rPr lang="en-US" sz="1800" kern="100" dirty="0">
                <a:effectLst/>
                <a:latin typeface="Vazirmatn Black" pitchFamily="2" charset="-78"/>
                <a:ea typeface="Calibri" panose="020F0502020204030204" pitchFamily="34" charset="0"/>
                <a:cs typeface="Arial" panose="020B0604020202020204" pitchFamily="34" charset="0"/>
              </a:rPr>
              <a:t> (Data Warehouse)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این نوع پایگاه داده برای ذخیره سازی و تجزیه و تحلیل حجم عظیمی از داده ها با سرعت بالا و کارایی بالا طراحی شده است.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2E5EE42-DA77-7A64-AC53-22CDF952397B}"/>
              </a:ext>
            </a:extLst>
          </p:cNvPr>
          <p:cNvSpPr txBox="1"/>
          <p:nvPr/>
        </p:nvSpPr>
        <p:spPr>
          <a:xfrm>
            <a:off x="381612" y="3909681"/>
            <a:ext cx="6781889" cy="2237792"/>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پایگاه داده غیر رابطه ای</a:t>
            </a:r>
            <a:r>
              <a:rPr lang="en-US" sz="1800" kern="100" dirty="0">
                <a:effectLst/>
                <a:latin typeface="Vazirmatn Black" pitchFamily="2" charset="-78"/>
                <a:ea typeface="Calibri" panose="020F0502020204030204" pitchFamily="34" charset="0"/>
                <a:cs typeface="Arial" panose="020B0604020202020204" pitchFamily="34" charset="0"/>
              </a:rPr>
              <a:t> (NoSQL)</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این نوع پایگاه داده برای مدیریت داده های نیمه ساختاریافته یا غیر ساختاریافته طراحی شده است و انعطاف پذیری بالایی در ساختار داده ها ارائه می دهد. (مدیریت داده‌های نیمه‌ساختاریافته و غیرساختاریافته)</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Shape 10">
            <a:extLst>
              <a:ext uri="{FF2B5EF4-FFF2-40B4-BE49-F238E27FC236}">
                <a16:creationId xmlns:a16="http://schemas.microsoft.com/office/drawing/2014/main" id="{F5EA59D5-34D9-BBCC-E16C-BA722993ACBA}"/>
              </a:ext>
            </a:extLst>
          </p:cNvPr>
          <p:cNvSpPr/>
          <p:nvPr/>
        </p:nvSpPr>
        <p:spPr>
          <a:xfrm>
            <a:off x="454700" y="6167676"/>
            <a:ext cx="6448663" cy="1959412"/>
          </a:xfrm>
          <a:prstGeom prst="roundRect">
            <a:avLst>
              <a:gd name="adj" fmla="val 9952"/>
            </a:avLst>
          </a:prstGeom>
          <a:solidFill>
            <a:srgbClr val="EEEFF5"/>
          </a:solidFill>
          <a:ln/>
          <a:effectLst>
            <a:outerShdw blurRad="53340" dist="26670" dir="13500000" algn="bl" rotWithShape="0">
              <a:srgbClr val="FFFFFF">
                <a:alpha val="70000"/>
              </a:srgbClr>
            </a:outerShdw>
          </a:effectLst>
        </p:spPr>
      </p:sp>
      <p:sp>
        <p:nvSpPr>
          <p:cNvPr id="31" name="TextBox 30">
            <a:extLst>
              <a:ext uri="{FF2B5EF4-FFF2-40B4-BE49-F238E27FC236}">
                <a16:creationId xmlns:a16="http://schemas.microsoft.com/office/drawing/2014/main" id="{B63C1811-A11D-3693-D27D-7B401E5D9DA8}"/>
              </a:ext>
            </a:extLst>
          </p:cNvPr>
          <p:cNvSpPr txBox="1"/>
          <p:nvPr/>
        </p:nvSpPr>
        <p:spPr>
          <a:xfrm>
            <a:off x="381611" y="6167676"/>
            <a:ext cx="6863503" cy="2237792"/>
          </a:xfrm>
          <a:prstGeom prst="rect">
            <a:avLst/>
          </a:prstGeom>
          <a:noFill/>
        </p:spPr>
        <p:txBody>
          <a:bodyPr wrap="square">
            <a:spAutoFit/>
          </a:bodyPr>
          <a:lstStyle/>
          <a:p>
            <a:pPr marL="342900" marR="0" lvl="0" indent="-342900" algn="r" rtl="1">
              <a:lnSpc>
                <a:spcPct val="150000"/>
              </a:lnSpc>
              <a:spcAft>
                <a:spcPts val="800"/>
              </a:spcAft>
              <a:buFont typeface="Symbol" panose="05050102010706020507" pitchFamily="18" charset="2"/>
              <a:buChar char=""/>
            </a:pPr>
            <a:r>
              <a:rPr lang="ar-SA" sz="1800" kern="100" dirty="0">
                <a:effectLst/>
                <a:latin typeface="Calibri" panose="020F0502020204030204" pitchFamily="34" charset="0"/>
                <a:ea typeface="Calibri" panose="020F0502020204030204" pitchFamily="34" charset="0"/>
                <a:cs typeface="Vazirmatn Black" pitchFamily="2" charset="-78"/>
              </a:rPr>
              <a:t>پایگاه داده چند ابری</a:t>
            </a:r>
            <a:r>
              <a:rPr lang="en-US" sz="1800" kern="100" dirty="0">
                <a:effectLst/>
                <a:latin typeface="Vazirmatn Black" pitchFamily="2" charset="-78"/>
                <a:ea typeface="Calibri" panose="020F0502020204030204" pitchFamily="34" charset="0"/>
                <a:cs typeface="Arial" panose="020B0604020202020204" pitchFamily="34" charset="0"/>
              </a:rPr>
              <a:t> (Multi-Cloud)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914400" marR="0" algn="r" rtl="1">
              <a:lnSpc>
                <a:spcPct val="150000"/>
              </a:lnSpc>
              <a:spcAft>
                <a:spcPts val="800"/>
              </a:spcAft>
            </a:pPr>
            <a:r>
              <a:rPr lang="ar-SA" sz="1800" kern="100" dirty="0">
                <a:effectLst/>
                <a:latin typeface="Calibri" panose="020F0502020204030204" pitchFamily="34" charset="0"/>
                <a:ea typeface="Calibri" panose="020F0502020204030204" pitchFamily="34" charset="0"/>
                <a:cs typeface="Vazir" panose="020B0603030804020204" pitchFamily="34" charset="-78"/>
              </a:rPr>
              <a:t>این نوع پایگاه داده از چند ابر برای ذخیره سازی و مدیریت داده ها استفاده می کند. این امر می تواند سطح مقیاس پذیری و امنیت را به طور قابل توجهی افزایش دهد.(استفاده از چندین ابر برای افزایش مقیاس‌پذیری و امنیت)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BD59A207-22AA-A2D7-AA08-49D163AA7705}"/>
              </a:ext>
            </a:extLst>
          </p:cNvPr>
          <p:cNvSpPr txBox="1"/>
          <p:nvPr/>
        </p:nvSpPr>
        <p:spPr>
          <a:xfrm>
            <a:off x="7245114" y="2567332"/>
            <a:ext cx="7315200" cy="1107996"/>
          </a:xfrm>
          <a:prstGeom prst="rect">
            <a:avLst/>
          </a:prstGeom>
          <a:noFill/>
        </p:spPr>
        <p:txBody>
          <a:bodyPr wrap="square">
            <a:spAutoFit/>
          </a:bodyPr>
          <a:lstStyle/>
          <a:p>
            <a:pPr marL="457200" marR="0" algn="r" rtl="1">
              <a:lnSpc>
                <a:spcPct val="150000"/>
              </a:lnSpc>
              <a:spcAft>
                <a:spcPts val="800"/>
              </a:spcAft>
            </a:pPr>
            <a:r>
              <a:rPr lang="ar-SA" sz="4800" kern="100" dirty="0">
                <a:solidFill>
                  <a:srgbClr val="9966FF"/>
                </a:solidFill>
                <a:effectLst/>
                <a:latin typeface="Calibri" panose="020F0502020204030204" pitchFamily="34" charset="0"/>
                <a:ea typeface="Calibri" panose="020F0502020204030204" pitchFamily="34" charset="0"/>
                <a:cs typeface="Vazirmatn ExtraBold" pitchFamily="2" charset="-78"/>
              </a:rPr>
              <a:t>انواع پايگاه داده ابری</a:t>
            </a:r>
            <a:endParaRPr lang="en-US" sz="4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D86CDBCD-F482-F773-5842-AC3C3503C9B4}"/>
              </a:ext>
            </a:extLst>
          </p:cNvPr>
          <p:cNvPicPr>
            <a:picLocks noChangeAspect="1"/>
          </p:cNvPicPr>
          <p:nvPr/>
        </p:nvPicPr>
        <p:blipFill>
          <a:blip r:embed="rId3"/>
          <a:stretch>
            <a:fillRect/>
          </a:stretch>
        </p:blipFill>
        <p:spPr>
          <a:xfrm>
            <a:off x="12882715" y="10498736"/>
            <a:ext cx="1633007" cy="37706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1742</Words>
  <Application>Microsoft Office PowerPoint</Application>
  <PresentationFormat>Custom</PresentationFormat>
  <Paragraphs>208</Paragraphs>
  <Slides>21</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Symbol</vt:lpstr>
      <vt:lpstr>Vazirmatn ExtraBold</vt:lpstr>
      <vt:lpstr>Courier New</vt:lpstr>
      <vt:lpstr>Vazirmatn Black</vt:lpstr>
      <vt:lpstr>Vazir</vt:lpstr>
      <vt:lpstr>Calibri</vt:lpstr>
      <vt:lpstr>Arial</vt:lpstr>
      <vt:lpstr>Barlow-Bold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M.H pouyandeh</cp:lastModifiedBy>
  <cp:revision>6</cp:revision>
  <dcterms:created xsi:type="dcterms:W3CDTF">2024-12-16T17:08:08Z</dcterms:created>
  <dcterms:modified xsi:type="dcterms:W3CDTF">2024-12-20T13:53:53Z</dcterms:modified>
</cp:coreProperties>
</file>